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1"/>
  </p:notesMasterIdLst>
  <p:sldIdLst>
    <p:sldId id="258" r:id="rId2"/>
    <p:sldId id="259" r:id="rId3"/>
    <p:sldId id="260" r:id="rId4"/>
    <p:sldId id="272" r:id="rId5"/>
    <p:sldId id="273" r:id="rId6"/>
    <p:sldId id="274" r:id="rId7"/>
    <p:sldId id="275" r:id="rId8"/>
    <p:sldId id="277" r:id="rId9"/>
    <p:sldId id="276" r:id="rId10"/>
    <p:sldId id="262" r:id="rId11"/>
    <p:sldId id="266" r:id="rId12"/>
    <p:sldId id="267" r:id="rId13"/>
    <p:sldId id="278" r:id="rId14"/>
    <p:sldId id="279" r:id="rId15"/>
    <p:sldId id="285" r:id="rId16"/>
    <p:sldId id="280" r:id="rId17"/>
    <p:sldId id="288" r:id="rId18"/>
    <p:sldId id="281" r:id="rId19"/>
    <p:sldId id="268" r:id="rId20"/>
    <p:sldId id="269" r:id="rId21"/>
    <p:sldId id="270" r:id="rId22"/>
    <p:sldId id="309" r:id="rId23"/>
    <p:sldId id="263" r:id="rId24"/>
    <p:sldId id="310" r:id="rId25"/>
    <p:sldId id="311" r:id="rId26"/>
    <p:sldId id="264" r:id="rId27"/>
    <p:sldId id="284" r:id="rId28"/>
    <p:sldId id="316" r:id="rId29"/>
    <p:sldId id="317" r:id="rId3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77" autoAdjust="0"/>
    <p:restoredTop sz="94660"/>
  </p:normalViewPr>
  <p:slideViewPr>
    <p:cSldViewPr>
      <p:cViewPr varScale="1">
        <p:scale>
          <a:sx n="82" d="100"/>
          <a:sy n="82" d="100"/>
        </p:scale>
        <p:origin x="939"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5</a:t>
            </a:fld>
            <a:endParaRPr lang="zh-CN" altLang="en-US"/>
          </a:p>
        </p:txBody>
      </p:sp>
    </p:spTree>
    <p:extLst>
      <p:ext uri="{BB962C8B-B14F-4D97-AF65-F5344CB8AC3E}">
        <p14:creationId xmlns:p14="http://schemas.microsoft.com/office/powerpoint/2010/main" val="2080263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18</a:t>
            </a:fld>
            <a:endParaRPr lang="zh-CN" altLang="en-US"/>
          </a:p>
        </p:txBody>
      </p:sp>
    </p:spTree>
    <p:extLst>
      <p:ext uri="{BB962C8B-B14F-4D97-AF65-F5344CB8AC3E}">
        <p14:creationId xmlns:p14="http://schemas.microsoft.com/office/powerpoint/2010/main" val="658515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26</a:t>
            </a:fld>
            <a:endParaRPr lang="zh-CN" altLang="en-US"/>
          </a:p>
        </p:txBody>
      </p:sp>
    </p:spTree>
    <p:extLst>
      <p:ext uri="{BB962C8B-B14F-4D97-AF65-F5344CB8AC3E}">
        <p14:creationId xmlns:p14="http://schemas.microsoft.com/office/powerpoint/2010/main" val="4579246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汽车营销环境分析</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22885;&#36842;&#27773;&#36710;&#24191;&#21578;%20&#24403;&#21363;&#23558;&#20020;&#20135;&#30340;&#23381;&#22919;&#36935;&#21040;&#33258;&#21160;&#39550;&#39542;_&#39640;&#28165;.kux" TargetMode="External"/><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dirty="0"/>
          </a:p>
        </p:txBody>
      </p:sp>
      <p:sp>
        <p:nvSpPr>
          <p:cNvPr id="5" name="标题 1"/>
          <p:cNvSpPr>
            <a:spLocks noGrp="1"/>
          </p:cNvSpPr>
          <p:nvPr>
            <p:ph type="title"/>
          </p:nvPr>
        </p:nvSpPr>
        <p:spPr>
          <a:xfrm>
            <a:off x="725452" y="870479"/>
            <a:ext cx="8097629" cy="515938"/>
          </a:xfrm>
        </p:spPr>
        <p:txBody>
          <a:bodyPr/>
          <a:lstStyle/>
          <a:p>
            <a:r>
              <a:rPr lang="en-US" altLang="zh-CN" b="1" dirty="0"/>
              <a:t>3.1  </a:t>
            </a:r>
            <a:r>
              <a:rPr lang="zh-CN" altLang="zh-CN" b="1" dirty="0"/>
              <a:t>市场营销环境概述</a:t>
            </a:r>
          </a:p>
        </p:txBody>
      </p:sp>
      <p:sp>
        <p:nvSpPr>
          <p:cNvPr id="7" name="内容占位符 2"/>
          <p:cNvSpPr>
            <a:spLocks noGrp="1"/>
          </p:cNvSpPr>
          <p:nvPr>
            <p:ph idx="1"/>
          </p:nvPr>
        </p:nvSpPr>
        <p:spPr>
          <a:xfrm>
            <a:off x="728664" y="1661585"/>
            <a:ext cx="8034337" cy="4173803"/>
          </a:xfrm>
        </p:spPr>
        <p:txBody>
          <a:bodyPr/>
          <a:lstStyle/>
          <a:p>
            <a:pPr>
              <a:lnSpc>
                <a:spcPct val="100000"/>
              </a:lnSpc>
              <a:buClr>
                <a:srgbClr val="C00000"/>
              </a:buClr>
              <a:buSzPct val="80000"/>
              <a:buNone/>
            </a:pPr>
            <a:r>
              <a:rPr lang="en-US" altLang="zh-CN" sz="2400" dirty="0">
                <a:latin typeface="+mn-ea"/>
              </a:rPr>
              <a:t>3.1.1</a:t>
            </a:r>
            <a:r>
              <a:rPr lang="zh-CN" altLang="en-US" sz="2400" dirty="0">
                <a:latin typeface="+mn-ea"/>
              </a:rPr>
              <a:t>汽车市场营销环境的概念</a:t>
            </a:r>
          </a:p>
          <a:p>
            <a:pPr indent="0" algn="just">
              <a:lnSpc>
                <a:spcPct val="100000"/>
              </a:lnSpc>
              <a:buClr>
                <a:srgbClr val="C00000"/>
              </a:buClr>
              <a:buSzPct val="80000"/>
              <a:buNone/>
            </a:pPr>
            <a:r>
              <a:rPr lang="zh-CN" altLang="en-US" sz="2800" dirty="0">
                <a:solidFill>
                  <a:srgbClr val="C00000"/>
                </a:solidFill>
                <a:latin typeface="+mn-ea"/>
              </a:rPr>
              <a:t>营销环境</a:t>
            </a:r>
            <a:r>
              <a:rPr lang="zh-CN" altLang="en-US" sz="2400" dirty="0">
                <a:latin typeface="+mn-ea"/>
              </a:rPr>
              <a:t>是指影响企业营销活动和营销目标实现并与企业营销活动有关系的各种因素和条件，包括</a:t>
            </a:r>
            <a:r>
              <a:rPr lang="zh-CN" altLang="en-US" sz="2400" dirty="0">
                <a:solidFill>
                  <a:srgbClr val="C00000"/>
                </a:solidFill>
                <a:latin typeface="+mn-ea"/>
              </a:rPr>
              <a:t>微观环境和宏观环境</a:t>
            </a:r>
            <a:r>
              <a:rPr lang="zh-CN" altLang="en-US" sz="2400" dirty="0">
                <a:latin typeface="+mn-ea"/>
              </a:rPr>
              <a:t>。</a:t>
            </a:r>
            <a:endParaRPr lang="en-US" altLang="zh-CN" sz="2400" dirty="0">
              <a:latin typeface="+mn-ea"/>
            </a:endParaRPr>
          </a:p>
        </p:txBody>
      </p:sp>
      <p:pic>
        <p:nvPicPr>
          <p:cNvPr id="6" name="Picture 4" descr="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73015"/>
            <a:ext cx="4673748" cy="2979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560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3.3  </a:t>
            </a:r>
            <a:r>
              <a:rPr lang="zh-CN" altLang="zh-CN" b="1" dirty="0"/>
              <a:t>汽车营销宏观环境</a:t>
            </a:r>
            <a:br>
              <a:rPr lang="zh-CN" altLang="zh-CN" b="1" dirty="0"/>
            </a:b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grpSp>
        <p:nvGrpSpPr>
          <p:cNvPr id="5" name="Group 6"/>
          <p:cNvGrpSpPr>
            <a:grpSpLocks/>
          </p:cNvGrpSpPr>
          <p:nvPr/>
        </p:nvGrpSpPr>
        <p:grpSpPr bwMode="auto">
          <a:xfrm>
            <a:off x="1115616" y="1444813"/>
            <a:ext cx="7200800" cy="5800611"/>
            <a:chOff x="930" y="1706"/>
            <a:chExt cx="3716" cy="2858"/>
          </a:xfrm>
        </p:grpSpPr>
        <p:sp>
          <p:nvSpPr>
            <p:cNvPr id="6" name="AutoShape 7"/>
            <p:cNvSpPr>
              <a:spLocks noChangeArrowheads="1"/>
            </p:cNvSpPr>
            <p:nvPr/>
          </p:nvSpPr>
          <p:spPr bwMode="auto">
            <a:xfrm>
              <a:off x="1054" y="1706"/>
              <a:ext cx="3365" cy="2858"/>
            </a:xfrm>
            <a:custGeom>
              <a:avLst/>
              <a:gdLst>
                <a:gd name="G0" fmla="+- 8460 0 0"/>
                <a:gd name="G1" fmla="+- 11229770 0 0"/>
                <a:gd name="G2" fmla="+- 0 0 11229770"/>
                <a:gd name="T0" fmla="*/ 0 256 1"/>
                <a:gd name="T1" fmla="*/ 180 256 1"/>
                <a:gd name="G3" fmla="+- 11229770 T0 T1"/>
                <a:gd name="T2" fmla="*/ 0 256 1"/>
                <a:gd name="T3" fmla="*/ 90 256 1"/>
                <a:gd name="G4" fmla="+- 11229770 T2 T3"/>
                <a:gd name="G5" fmla="*/ G4 2 1"/>
                <a:gd name="T4" fmla="*/ 90 256 1"/>
                <a:gd name="T5" fmla="*/ 0 256 1"/>
                <a:gd name="G6" fmla="+- 11229770 T4 T5"/>
                <a:gd name="G7" fmla="*/ G6 2 1"/>
                <a:gd name="G8" fmla="abs 1122977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460"/>
                <a:gd name="G18" fmla="*/ 8460 1 2"/>
                <a:gd name="G19" fmla="+- G18 5400 0"/>
                <a:gd name="G20" fmla="cos G19 11229770"/>
                <a:gd name="G21" fmla="sin G19 11229770"/>
                <a:gd name="G22" fmla="+- G20 10800 0"/>
                <a:gd name="G23" fmla="+- G21 10800 0"/>
                <a:gd name="G24" fmla="+- 10800 0 G20"/>
                <a:gd name="G25" fmla="+- 8460 10800 0"/>
                <a:gd name="G26" fmla="?: G9 G17 G25"/>
                <a:gd name="G27" fmla="?: G9 0 21600"/>
                <a:gd name="G28" fmla="cos 10800 11229770"/>
                <a:gd name="G29" fmla="sin 10800 11229770"/>
                <a:gd name="G30" fmla="sin 8460 11229770"/>
                <a:gd name="G31" fmla="+- G28 10800 0"/>
                <a:gd name="G32" fmla="+- G29 10800 0"/>
                <a:gd name="G33" fmla="+- G30 10800 0"/>
                <a:gd name="G34" fmla="?: G4 0 G31"/>
                <a:gd name="G35" fmla="?: 11229770 G34 0"/>
                <a:gd name="G36" fmla="?: G6 G35 G31"/>
                <a:gd name="G37" fmla="+- 21600 0 G36"/>
                <a:gd name="G38" fmla="?: G4 0 G33"/>
                <a:gd name="G39" fmla="?: 11229770 G38 G32"/>
                <a:gd name="G40" fmla="?: G6 G39 0"/>
                <a:gd name="G41" fmla="?: G4 G32 21600"/>
                <a:gd name="G42" fmla="?: G6 G41 G33"/>
                <a:gd name="T12" fmla="*/ 10800 w 21600"/>
                <a:gd name="T13" fmla="*/ 0 h 21600"/>
                <a:gd name="T14" fmla="*/ 1279 w 21600"/>
                <a:gd name="T15" fmla="*/ 12247 h 21600"/>
                <a:gd name="T16" fmla="*/ 10800 w 21600"/>
                <a:gd name="T17" fmla="*/ 2340 h 21600"/>
                <a:gd name="T18" fmla="*/ 20321 w 21600"/>
                <a:gd name="T19" fmla="*/ 122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436" y="12071"/>
                  </a:moveTo>
                  <a:cubicBezTo>
                    <a:pt x="2372" y="11651"/>
                    <a:pt x="2340" y="11225"/>
                    <a:pt x="2340" y="10800"/>
                  </a:cubicBezTo>
                  <a:cubicBezTo>
                    <a:pt x="2340" y="6127"/>
                    <a:pt x="6127" y="2340"/>
                    <a:pt x="10800" y="2340"/>
                  </a:cubicBezTo>
                  <a:cubicBezTo>
                    <a:pt x="15472" y="2340"/>
                    <a:pt x="19260" y="6127"/>
                    <a:pt x="19260" y="10800"/>
                  </a:cubicBezTo>
                  <a:cubicBezTo>
                    <a:pt x="19260" y="11225"/>
                    <a:pt x="19227" y="11651"/>
                    <a:pt x="19163" y="12071"/>
                  </a:cubicBezTo>
                  <a:lnTo>
                    <a:pt x="21477" y="12423"/>
                  </a:lnTo>
                  <a:cubicBezTo>
                    <a:pt x="21558" y="11886"/>
                    <a:pt x="21600" y="11343"/>
                    <a:pt x="21600" y="10800"/>
                  </a:cubicBezTo>
                  <a:cubicBezTo>
                    <a:pt x="21600" y="4835"/>
                    <a:pt x="16764" y="0"/>
                    <a:pt x="10800" y="0"/>
                  </a:cubicBezTo>
                  <a:cubicBezTo>
                    <a:pt x="4835" y="0"/>
                    <a:pt x="0" y="4835"/>
                    <a:pt x="0" y="10800"/>
                  </a:cubicBezTo>
                  <a:cubicBezTo>
                    <a:pt x="0" y="11343"/>
                    <a:pt x="41" y="11886"/>
                    <a:pt x="122" y="12423"/>
                  </a:cubicBezTo>
                  <a:close/>
                </a:path>
              </a:pathLst>
            </a:cu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 name="AutoShape 8"/>
            <p:cNvSpPr>
              <a:spLocks noChangeArrowheads="1"/>
            </p:cNvSpPr>
            <p:nvPr/>
          </p:nvSpPr>
          <p:spPr bwMode="auto">
            <a:xfrm>
              <a:off x="1422" y="2000"/>
              <a:ext cx="2629" cy="2170"/>
            </a:xfrm>
            <a:custGeom>
              <a:avLst/>
              <a:gdLst>
                <a:gd name="G0" fmla="+- 5605 0 0"/>
                <a:gd name="G1" fmla="+- 10749366 0 0"/>
                <a:gd name="G2" fmla="+- 0 0 10749366"/>
                <a:gd name="T0" fmla="*/ 0 256 1"/>
                <a:gd name="T1" fmla="*/ 180 256 1"/>
                <a:gd name="G3" fmla="+- 10749366 T0 T1"/>
                <a:gd name="T2" fmla="*/ 0 256 1"/>
                <a:gd name="T3" fmla="*/ 90 256 1"/>
                <a:gd name="G4" fmla="+- 10749366 T2 T3"/>
                <a:gd name="G5" fmla="*/ G4 2 1"/>
                <a:gd name="T4" fmla="*/ 90 256 1"/>
                <a:gd name="T5" fmla="*/ 0 256 1"/>
                <a:gd name="G6" fmla="+- 10749366 T4 T5"/>
                <a:gd name="G7" fmla="*/ G6 2 1"/>
                <a:gd name="G8" fmla="abs 10749366"/>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05"/>
                <a:gd name="G18" fmla="*/ 5605 1 2"/>
                <a:gd name="G19" fmla="+- G18 5400 0"/>
                <a:gd name="G20" fmla="cos G19 10749366"/>
                <a:gd name="G21" fmla="sin G19 10749366"/>
                <a:gd name="G22" fmla="+- G20 10800 0"/>
                <a:gd name="G23" fmla="+- G21 10800 0"/>
                <a:gd name="G24" fmla="+- 10800 0 G20"/>
                <a:gd name="G25" fmla="+- 5605 10800 0"/>
                <a:gd name="G26" fmla="?: G9 G17 G25"/>
                <a:gd name="G27" fmla="?: G9 0 21600"/>
                <a:gd name="G28" fmla="cos 10800 10749366"/>
                <a:gd name="G29" fmla="sin 10800 10749366"/>
                <a:gd name="G30" fmla="sin 5605 10749366"/>
                <a:gd name="G31" fmla="+- G28 10800 0"/>
                <a:gd name="G32" fmla="+- G29 10800 0"/>
                <a:gd name="G33" fmla="+- G30 10800 0"/>
                <a:gd name="G34" fmla="?: G4 0 G31"/>
                <a:gd name="G35" fmla="?: 10749366 G34 0"/>
                <a:gd name="G36" fmla="?: G6 G35 G31"/>
                <a:gd name="G37" fmla="+- 21600 0 G36"/>
                <a:gd name="G38" fmla="?: G4 0 G33"/>
                <a:gd name="G39" fmla="?: 10749366 G38 G32"/>
                <a:gd name="G40" fmla="?: G6 G39 0"/>
                <a:gd name="G41" fmla="?: G4 G32 21600"/>
                <a:gd name="G42" fmla="?: G6 G41 G33"/>
                <a:gd name="T12" fmla="*/ 10800 w 21600"/>
                <a:gd name="T13" fmla="*/ 0 h 21600"/>
                <a:gd name="T14" fmla="*/ 2913 w 21600"/>
                <a:gd name="T15" fmla="*/ 13057 h 21600"/>
                <a:gd name="T16" fmla="*/ 10800 w 21600"/>
                <a:gd name="T17" fmla="*/ 5195 h 21600"/>
                <a:gd name="T18" fmla="*/ 18687 w 21600"/>
                <a:gd name="T19" fmla="*/ 1305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11" y="12342"/>
                  </a:moveTo>
                  <a:cubicBezTo>
                    <a:pt x="5267" y="11841"/>
                    <a:pt x="5195" y="11321"/>
                    <a:pt x="5195" y="10800"/>
                  </a:cubicBezTo>
                  <a:cubicBezTo>
                    <a:pt x="5195" y="7704"/>
                    <a:pt x="7704" y="5195"/>
                    <a:pt x="10800" y="5195"/>
                  </a:cubicBezTo>
                  <a:cubicBezTo>
                    <a:pt x="13895" y="5195"/>
                    <a:pt x="16405" y="7704"/>
                    <a:pt x="16405" y="10800"/>
                  </a:cubicBezTo>
                  <a:cubicBezTo>
                    <a:pt x="16405" y="11321"/>
                    <a:pt x="16332" y="11841"/>
                    <a:pt x="16188" y="12342"/>
                  </a:cubicBezTo>
                  <a:lnTo>
                    <a:pt x="21182" y="13772"/>
                  </a:lnTo>
                  <a:cubicBezTo>
                    <a:pt x="21459" y="12806"/>
                    <a:pt x="21600" y="11805"/>
                    <a:pt x="21600" y="10800"/>
                  </a:cubicBezTo>
                  <a:cubicBezTo>
                    <a:pt x="21600" y="4835"/>
                    <a:pt x="16764" y="0"/>
                    <a:pt x="10800" y="0"/>
                  </a:cubicBezTo>
                  <a:cubicBezTo>
                    <a:pt x="4835" y="0"/>
                    <a:pt x="0" y="4835"/>
                    <a:pt x="0" y="10800"/>
                  </a:cubicBezTo>
                  <a:cubicBezTo>
                    <a:pt x="0" y="11805"/>
                    <a:pt x="140" y="12806"/>
                    <a:pt x="417" y="13772"/>
                  </a:cubicBezTo>
                  <a:close/>
                </a:path>
              </a:pathLst>
            </a:custGeom>
            <a:solidFill>
              <a:srgbClr val="CCCCFF"/>
            </a:solidFill>
            <a:ln w="9525">
              <a:solidFill>
                <a:srgbClr val="000000"/>
              </a:solidFill>
              <a:miter lim="800000"/>
              <a:headEnd/>
              <a:tailEnd/>
            </a:ln>
          </p:spPr>
          <p:txBody>
            <a:bodyPr/>
            <a:lstStyle/>
            <a:p>
              <a:endParaRPr lang="zh-CN" altLang="en-US"/>
            </a:p>
          </p:txBody>
        </p:sp>
        <p:sp>
          <p:nvSpPr>
            <p:cNvPr id="8" name="Rectangle 9"/>
            <p:cNvSpPr>
              <a:spLocks noChangeArrowheads="1"/>
            </p:cNvSpPr>
            <p:nvPr/>
          </p:nvSpPr>
          <p:spPr bwMode="auto">
            <a:xfrm>
              <a:off x="930" y="3231"/>
              <a:ext cx="3716" cy="212"/>
            </a:xfrm>
            <a:prstGeom prst="rect">
              <a:avLst/>
            </a:prstGeom>
            <a:solidFill>
              <a:schemeClr val="bg1"/>
            </a:solidFill>
            <a:ln w="9525">
              <a:solidFill>
                <a:srgbClr val="FFFFFF"/>
              </a:solidFill>
              <a:miter lim="800000"/>
              <a:headEnd/>
              <a:tailEnd/>
            </a:ln>
          </p:spPr>
          <p:txBody>
            <a:bodyPr/>
            <a:lstStyle/>
            <a:p>
              <a:endParaRPr lang="zh-CN" altLang="en-US"/>
            </a:p>
          </p:txBody>
        </p:sp>
        <p:sp>
          <p:nvSpPr>
            <p:cNvPr id="9" name="Freeform 10"/>
            <p:cNvSpPr>
              <a:spLocks/>
            </p:cNvSpPr>
            <p:nvPr/>
          </p:nvSpPr>
          <p:spPr bwMode="auto">
            <a:xfrm>
              <a:off x="2716" y="1706"/>
              <a:ext cx="25" cy="301"/>
            </a:xfrm>
            <a:custGeom>
              <a:avLst/>
              <a:gdLst>
                <a:gd name="T0" fmla="*/ 0 w 36"/>
                <a:gd name="T1" fmla="*/ 0 h 444"/>
                <a:gd name="T2" fmla="*/ 36 w 36"/>
                <a:gd name="T3" fmla="*/ 444 h 444"/>
              </a:gdLst>
              <a:ahLst/>
              <a:cxnLst>
                <a:cxn ang="0">
                  <a:pos x="T0" y="T1"/>
                </a:cxn>
                <a:cxn ang="0">
                  <a:pos x="T2" y="T3"/>
                </a:cxn>
              </a:cxnLst>
              <a:rect l="0" t="0" r="r" b="b"/>
              <a:pathLst>
                <a:path w="36" h="444">
                  <a:moveTo>
                    <a:pt x="0" y="0"/>
                  </a:moveTo>
                  <a:lnTo>
                    <a:pt x="36" y="444"/>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 name="Line 11"/>
            <p:cNvSpPr>
              <a:spLocks noChangeShapeType="1"/>
            </p:cNvSpPr>
            <p:nvPr/>
          </p:nvSpPr>
          <p:spPr bwMode="auto">
            <a:xfrm>
              <a:off x="1066" y="3233"/>
              <a:ext cx="33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Freeform 12"/>
            <p:cNvSpPr>
              <a:spLocks/>
            </p:cNvSpPr>
            <p:nvPr/>
          </p:nvSpPr>
          <p:spPr bwMode="auto">
            <a:xfrm>
              <a:off x="1852" y="1911"/>
              <a:ext cx="174" cy="277"/>
            </a:xfrm>
            <a:custGeom>
              <a:avLst/>
              <a:gdLst>
                <a:gd name="T0" fmla="*/ 0 w 252"/>
                <a:gd name="T1" fmla="*/ 0 h 408"/>
                <a:gd name="T2" fmla="*/ 252 w 252"/>
                <a:gd name="T3" fmla="*/ 408 h 408"/>
              </a:gdLst>
              <a:ahLst/>
              <a:cxnLst>
                <a:cxn ang="0">
                  <a:pos x="T0" y="T1"/>
                </a:cxn>
                <a:cxn ang="0">
                  <a:pos x="T2" y="T3"/>
                </a:cxn>
              </a:cxnLst>
              <a:rect l="0" t="0" r="r" b="b"/>
              <a:pathLst>
                <a:path w="252" h="408">
                  <a:moveTo>
                    <a:pt x="0" y="0"/>
                  </a:moveTo>
                  <a:lnTo>
                    <a:pt x="252" y="408"/>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Freeform 13"/>
            <p:cNvSpPr>
              <a:spLocks/>
            </p:cNvSpPr>
            <p:nvPr/>
          </p:nvSpPr>
          <p:spPr bwMode="auto">
            <a:xfrm>
              <a:off x="1239" y="2463"/>
              <a:ext cx="322" cy="163"/>
            </a:xfrm>
            <a:custGeom>
              <a:avLst/>
              <a:gdLst>
                <a:gd name="T0" fmla="*/ 0 w 468"/>
                <a:gd name="T1" fmla="*/ 48 h 240"/>
                <a:gd name="T2" fmla="*/ 12 w 468"/>
                <a:gd name="T3" fmla="*/ 0 h 240"/>
                <a:gd name="T4" fmla="*/ 468 w 468"/>
                <a:gd name="T5" fmla="*/ 240 h 240"/>
              </a:gdLst>
              <a:ahLst/>
              <a:cxnLst>
                <a:cxn ang="0">
                  <a:pos x="T0" y="T1"/>
                </a:cxn>
                <a:cxn ang="0">
                  <a:pos x="T2" y="T3"/>
                </a:cxn>
                <a:cxn ang="0">
                  <a:pos x="T4" y="T5"/>
                </a:cxn>
              </a:cxnLst>
              <a:rect l="0" t="0" r="r" b="b"/>
              <a:pathLst>
                <a:path w="468" h="240">
                  <a:moveTo>
                    <a:pt x="0" y="48"/>
                  </a:moveTo>
                  <a:lnTo>
                    <a:pt x="12" y="0"/>
                  </a:lnTo>
                  <a:lnTo>
                    <a:pt x="468" y="240"/>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 name="Freeform 14"/>
            <p:cNvSpPr>
              <a:spLocks/>
            </p:cNvSpPr>
            <p:nvPr/>
          </p:nvSpPr>
          <p:spPr bwMode="auto">
            <a:xfrm>
              <a:off x="3932" y="2468"/>
              <a:ext cx="297" cy="195"/>
            </a:xfrm>
            <a:custGeom>
              <a:avLst/>
              <a:gdLst>
                <a:gd name="T0" fmla="*/ 432 w 432"/>
                <a:gd name="T1" fmla="*/ 0 h 288"/>
                <a:gd name="T2" fmla="*/ 0 w 432"/>
                <a:gd name="T3" fmla="*/ 288 h 288"/>
              </a:gdLst>
              <a:ahLst/>
              <a:cxnLst>
                <a:cxn ang="0">
                  <a:pos x="T0" y="T1"/>
                </a:cxn>
                <a:cxn ang="0">
                  <a:pos x="T2" y="T3"/>
                </a:cxn>
              </a:cxnLst>
              <a:rect l="0" t="0" r="r" b="b"/>
              <a:pathLst>
                <a:path w="432" h="288">
                  <a:moveTo>
                    <a:pt x="432" y="0"/>
                  </a:moveTo>
                  <a:lnTo>
                    <a:pt x="0" y="288"/>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 name="Freeform 15"/>
            <p:cNvSpPr>
              <a:spLocks/>
            </p:cNvSpPr>
            <p:nvPr/>
          </p:nvSpPr>
          <p:spPr bwMode="auto">
            <a:xfrm>
              <a:off x="3413" y="1927"/>
              <a:ext cx="223" cy="253"/>
            </a:xfrm>
            <a:custGeom>
              <a:avLst/>
              <a:gdLst>
                <a:gd name="T0" fmla="*/ 324 w 324"/>
                <a:gd name="T1" fmla="*/ 0 h 372"/>
                <a:gd name="T2" fmla="*/ 0 w 324"/>
                <a:gd name="T3" fmla="*/ 372 h 372"/>
                <a:gd name="T4" fmla="*/ 21 w 324"/>
                <a:gd name="T5" fmla="*/ 333 h 372"/>
                <a:gd name="T6" fmla="*/ 9 w 324"/>
                <a:gd name="T7" fmla="*/ 369 h 372"/>
              </a:gdLst>
              <a:ahLst/>
              <a:cxnLst>
                <a:cxn ang="0">
                  <a:pos x="T0" y="T1"/>
                </a:cxn>
                <a:cxn ang="0">
                  <a:pos x="T2" y="T3"/>
                </a:cxn>
                <a:cxn ang="0">
                  <a:pos x="T4" y="T5"/>
                </a:cxn>
                <a:cxn ang="0">
                  <a:pos x="T6" y="T7"/>
                </a:cxn>
              </a:cxnLst>
              <a:rect l="0" t="0" r="r" b="b"/>
              <a:pathLst>
                <a:path w="324" h="372">
                  <a:moveTo>
                    <a:pt x="324" y="0"/>
                  </a:moveTo>
                  <a:lnTo>
                    <a:pt x="0" y="372"/>
                  </a:lnTo>
                  <a:lnTo>
                    <a:pt x="21" y="333"/>
                  </a:lnTo>
                  <a:lnTo>
                    <a:pt x="9" y="369"/>
                  </a:lnTo>
                </a:path>
              </a:pathLst>
            </a:custGeom>
            <a:noFill/>
            <a:ln w="9525">
              <a:solidFill>
                <a:srgbClr val="000000"/>
              </a:solidFill>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 name="WordArt 16"/>
            <p:cNvSpPr>
              <a:spLocks noChangeArrowheads="1" noChangeShapeType="1" noTextEdit="1"/>
            </p:cNvSpPr>
            <p:nvPr/>
          </p:nvSpPr>
          <p:spPr bwMode="auto">
            <a:xfrm rot="-4499627">
              <a:off x="1008" y="2808"/>
              <a:ext cx="488" cy="1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1000" kern="10" dirty="0">
                  <a:ln w="0">
                    <a:solidFill>
                      <a:srgbClr val="0000FF"/>
                    </a:solidFill>
                    <a:round/>
                    <a:headEnd/>
                    <a:tailEnd/>
                  </a:ln>
                  <a:solidFill>
                    <a:srgbClr val="0000FF"/>
                  </a:solidFill>
                  <a:latin typeface="宋体" panose="02010600030101010101" pitchFamily="2" charset="-122"/>
                </a:rPr>
                <a:t>人口环境</a:t>
              </a:r>
            </a:p>
          </p:txBody>
        </p:sp>
        <p:sp>
          <p:nvSpPr>
            <p:cNvPr id="16" name="WordArt 17"/>
            <p:cNvSpPr>
              <a:spLocks noChangeArrowheads="1" noChangeShapeType="1" noTextEdit="1"/>
            </p:cNvSpPr>
            <p:nvPr/>
          </p:nvSpPr>
          <p:spPr bwMode="auto">
            <a:xfrm rot="-2703515">
              <a:off x="1396" y="2198"/>
              <a:ext cx="489" cy="123"/>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900" kern="10">
                  <a:ln w="0">
                    <a:solidFill>
                      <a:srgbClr val="0000FF"/>
                    </a:solidFill>
                    <a:round/>
                    <a:headEnd/>
                    <a:tailEnd/>
                  </a:ln>
                  <a:solidFill>
                    <a:srgbClr val="0000FF"/>
                  </a:solidFill>
                  <a:latin typeface="宋体" panose="02010600030101010101" pitchFamily="2" charset="-122"/>
                </a:rPr>
                <a:t>经济环境</a:t>
              </a:r>
            </a:p>
          </p:txBody>
        </p:sp>
        <p:sp>
          <p:nvSpPr>
            <p:cNvPr id="17" name="WordArt 18"/>
            <p:cNvSpPr>
              <a:spLocks noChangeArrowheads="1" noChangeShapeType="1" noTextEdit="1"/>
            </p:cNvSpPr>
            <p:nvPr/>
          </p:nvSpPr>
          <p:spPr bwMode="auto">
            <a:xfrm rot="-973066">
              <a:off x="2091" y="1842"/>
              <a:ext cx="496" cy="1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900" kern="10" dirty="0">
                  <a:ln w="0">
                    <a:solidFill>
                      <a:srgbClr val="0000FF"/>
                    </a:solidFill>
                    <a:round/>
                    <a:headEnd/>
                    <a:tailEnd/>
                  </a:ln>
                  <a:solidFill>
                    <a:srgbClr val="0000FF"/>
                  </a:solidFill>
                  <a:latin typeface="宋体" panose="02010600030101010101" pitchFamily="2" charset="-122"/>
                </a:rPr>
                <a:t>自然环境</a:t>
              </a:r>
            </a:p>
          </p:txBody>
        </p:sp>
        <p:sp>
          <p:nvSpPr>
            <p:cNvPr id="18" name="WordArt 19"/>
            <p:cNvSpPr>
              <a:spLocks noChangeArrowheads="1" noChangeShapeType="1" noTextEdit="1"/>
            </p:cNvSpPr>
            <p:nvPr/>
          </p:nvSpPr>
          <p:spPr bwMode="auto">
            <a:xfrm rot="739189">
              <a:off x="2886" y="1842"/>
              <a:ext cx="495" cy="1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900" kern="10" dirty="0">
                  <a:ln w="0">
                    <a:solidFill>
                      <a:srgbClr val="0000FF"/>
                    </a:solidFill>
                    <a:round/>
                    <a:headEnd/>
                    <a:tailEnd/>
                  </a:ln>
                  <a:solidFill>
                    <a:srgbClr val="0000FF"/>
                  </a:solidFill>
                  <a:latin typeface="宋体" panose="02010600030101010101" pitchFamily="2" charset="-122"/>
                </a:rPr>
                <a:t>科学技术环境</a:t>
              </a:r>
            </a:p>
          </p:txBody>
        </p:sp>
        <p:sp>
          <p:nvSpPr>
            <p:cNvPr id="19" name="WordArt 20"/>
            <p:cNvSpPr>
              <a:spLocks noChangeArrowheads="1" noChangeShapeType="1" noTextEdit="1"/>
            </p:cNvSpPr>
            <p:nvPr/>
          </p:nvSpPr>
          <p:spPr bwMode="auto">
            <a:xfrm rot="2463434">
              <a:off x="3606" y="2205"/>
              <a:ext cx="496" cy="122"/>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900" kern="10" dirty="0">
                  <a:ln w="0">
                    <a:solidFill>
                      <a:srgbClr val="0000FF"/>
                    </a:solidFill>
                    <a:round/>
                    <a:headEnd/>
                    <a:tailEnd/>
                  </a:ln>
                  <a:solidFill>
                    <a:srgbClr val="0000FF"/>
                  </a:solidFill>
                  <a:latin typeface="宋体" panose="02010600030101010101" pitchFamily="2" charset="-122"/>
                </a:rPr>
                <a:t>政治法律环境</a:t>
              </a:r>
            </a:p>
          </p:txBody>
        </p:sp>
        <p:sp>
          <p:nvSpPr>
            <p:cNvPr id="20" name="WordArt 21"/>
            <p:cNvSpPr>
              <a:spLocks noChangeArrowheads="1" noChangeShapeType="1" noTextEdit="1"/>
            </p:cNvSpPr>
            <p:nvPr/>
          </p:nvSpPr>
          <p:spPr bwMode="auto">
            <a:xfrm rot="4580934">
              <a:off x="3968" y="2796"/>
              <a:ext cx="488" cy="124"/>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900" kern="10" dirty="0">
                  <a:ln w="0">
                    <a:solidFill>
                      <a:srgbClr val="0000FF"/>
                    </a:solidFill>
                    <a:round/>
                    <a:headEnd/>
                    <a:tailEnd/>
                  </a:ln>
                  <a:solidFill>
                    <a:srgbClr val="0000FF"/>
                  </a:solidFill>
                  <a:latin typeface="宋体" panose="02010600030101010101" pitchFamily="2" charset="-122"/>
                </a:rPr>
                <a:t>文化环境</a:t>
              </a:r>
            </a:p>
          </p:txBody>
        </p:sp>
        <p:sp>
          <p:nvSpPr>
            <p:cNvPr id="21" name="Freeform 22"/>
            <p:cNvSpPr>
              <a:spLocks/>
            </p:cNvSpPr>
            <p:nvPr/>
          </p:nvSpPr>
          <p:spPr bwMode="auto">
            <a:xfrm>
              <a:off x="1421" y="2919"/>
              <a:ext cx="638" cy="187"/>
            </a:xfrm>
            <a:custGeom>
              <a:avLst/>
              <a:gdLst>
                <a:gd name="T0" fmla="*/ 0 w 927"/>
                <a:gd name="T1" fmla="*/ 0 h 276"/>
                <a:gd name="T2" fmla="*/ 927 w 927"/>
                <a:gd name="T3" fmla="*/ 276 h 276"/>
              </a:gdLst>
              <a:ahLst/>
              <a:cxnLst>
                <a:cxn ang="0">
                  <a:pos x="T0" y="T1"/>
                </a:cxn>
                <a:cxn ang="0">
                  <a:pos x="T2" y="T3"/>
                </a:cxn>
              </a:cxnLst>
              <a:rect l="0" t="0" r="r" b="b"/>
              <a:pathLst>
                <a:path w="927" h="276">
                  <a:moveTo>
                    <a:pt x="0" y="0"/>
                  </a:moveTo>
                  <a:lnTo>
                    <a:pt x="927" y="276"/>
                  </a:lnTo>
                </a:path>
              </a:pathLst>
            </a:custGeom>
            <a:noFill/>
            <a:ln w="9525" cmpd="sng">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23"/>
            <p:cNvSpPr>
              <a:spLocks/>
            </p:cNvSpPr>
            <p:nvPr/>
          </p:nvSpPr>
          <p:spPr bwMode="auto">
            <a:xfrm>
              <a:off x="1753" y="2383"/>
              <a:ext cx="488" cy="359"/>
            </a:xfrm>
            <a:custGeom>
              <a:avLst/>
              <a:gdLst>
                <a:gd name="T0" fmla="*/ 0 w 708"/>
                <a:gd name="T1" fmla="*/ 0 h 528"/>
                <a:gd name="T2" fmla="*/ 708 w 708"/>
                <a:gd name="T3" fmla="*/ 528 h 528"/>
              </a:gdLst>
              <a:ahLst/>
              <a:cxnLst>
                <a:cxn ang="0">
                  <a:pos x="T0" y="T1"/>
                </a:cxn>
                <a:cxn ang="0">
                  <a:pos x="T2" y="T3"/>
                </a:cxn>
              </a:cxnLst>
              <a:rect l="0" t="0" r="r" b="b"/>
              <a:pathLst>
                <a:path w="708" h="528">
                  <a:moveTo>
                    <a:pt x="0" y="0"/>
                  </a:moveTo>
                  <a:lnTo>
                    <a:pt x="708" y="528"/>
                  </a:lnTo>
                </a:path>
              </a:pathLst>
            </a:custGeom>
            <a:noFill/>
            <a:ln w="9525">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24"/>
            <p:cNvSpPr>
              <a:spLocks/>
            </p:cNvSpPr>
            <p:nvPr/>
          </p:nvSpPr>
          <p:spPr bwMode="auto">
            <a:xfrm>
              <a:off x="2397" y="2050"/>
              <a:ext cx="174" cy="513"/>
            </a:xfrm>
            <a:custGeom>
              <a:avLst/>
              <a:gdLst>
                <a:gd name="T0" fmla="*/ 0 w 252"/>
                <a:gd name="T1" fmla="*/ 0 h 756"/>
                <a:gd name="T2" fmla="*/ 252 w 252"/>
                <a:gd name="T3" fmla="*/ 756 h 756"/>
              </a:gdLst>
              <a:ahLst/>
              <a:cxnLst>
                <a:cxn ang="0">
                  <a:pos x="T0" y="T1"/>
                </a:cxn>
                <a:cxn ang="0">
                  <a:pos x="T2" y="T3"/>
                </a:cxn>
              </a:cxnLst>
              <a:rect l="0" t="0" r="r" b="b"/>
              <a:pathLst>
                <a:path w="252" h="756">
                  <a:moveTo>
                    <a:pt x="0" y="0"/>
                  </a:moveTo>
                  <a:lnTo>
                    <a:pt x="252" y="756"/>
                  </a:lnTo>
                </a:path>
              </a:pathLst>
            </a:custGeom>
            <a:noFill/>
            <a:ln w="9525">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25"/>
            <p:cNvSpPr>
              <a:spLocks/>
            </p:cNvSpPr>
            <p:nvPr/>
          </p:nvSpPr>
          <p:spPr bwMode="auto">
            <a:xfrm>
              <a:off x="2926" y="2066"/>
              <a:ext cx="223" cy="505"/>
            </a:xfrm>
            <a:custGeom>
              <a:avLst/>
              <a:gdLst>
                <a:gd name="T0" fmla="*/ 324 w 324"/>
                <a:gd name="T1" fmla="*/ 0 h 744"/>
                <a:gd name="T2" fmla="*/ 0 w 324"/>
                <a:gd name="T3" fmla="*/ 744 h 744"/>
              </a:gdLst>
              <a:ahLst/>
              <a:cxnLst>
                <a:cxn ang="0">
                  <a:pos x="T0" y="T1"/>
                </a:cxn>
                <a:cxn ang="0">
                  <a:pos x="T2" y="T3"/>
                </a:cxn>
              </a:cxnLst>
              <a:rect l="0" t="0" r="r" b="b"/>
              <a:pathLst>
                <a:path w="324" h="744">
                  <a:moveTo>
                    <a:pt x="324" y="0"/>
                  </a:moveTo>
                  <a:lnTo>
                    <a:pt x="0" y="744"/>
                  </a:lnTo>
                </a:path>
              </a:pathLst>
            </a:custGeom>
            <a:noFill/>
            <a:ln w="9525">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 name="Freeform 26"/>
            <p:cNvSpPr>
              <a:spLocks/>
            </p:cNvSpPr>
            <p:nvPr/>
          </p:nvSpPr>
          <p:spPr bwMode="auto">
            <a:xfrm>
              <a:off x="3295" y="2414"/>
              <a:ext cx="463" cy="358"/>
            </a:xfrm>
            <a:custGeom>
              <a:avLst/>
              <a:gdLst>
                <a:gd name="T0" fmla="*/ 672 w 672"/>
                <a:gd name="T1" fmla="*/ 0 h 528"/>
                <a:gd name="T2" fmla="*/ 0 w 672"/>
                <a:gd name="T3" fmla="*/ 528 h 528"/>
              </a:gdLst>
              <a:ahLst/>
              <a:cxnLst>
                <a:cxn ang="0">
                  <a:pos x="T0" y="T1"/>
                </a:cxn>
                <a:cxn ang="0">
                  <a:pos x="T2" y="T3"/>
                </a:cxn>
              </a:cxnLst>
              <a:rect l="0" t="0" r="r" b="b"/>
              <a:pathLst>
                <a:path w="672" h="528">
                  <a:moveTo>
                    <a:pt x="672" y="0"/>
                  </a:moveTo>
                  <a:lnTo>
                    <a:pt x="0" y="528"/>
                  </a:lnTo>
                </a:path>
              </a:pathLst>
            </a:custGeom>
            <a:noFill/>
            <a:ln w="9525">
              <a:solidFill>
                <a:srgbClr val="000000"/>
              </a:solidFill>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6" name="Line 27"/>
            <p:cNvSpPr>
              <a:spLocks noChangeShapeType="1"/>
            </p:cNvSpPr>
            <p:nvPr/>
          </p:nvSpPr>
          <p:spPr bwMode="auto">
            <a:xfrm rot="21048560" flipH="1">
              <a:off x="3419" y="3049"/>
              <a:ext cx="619" cy="1"/>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 name="WordArt 28"/>
            <p:cNvSpPr>
              <a:spLocks noChangeArrowheads="1" noChangeShapeType="1" noTextEdit="1"/>
            </p:cNvSpPr>
            <p:nvPr/>
          </p:nvSpPr>
          <p:spPr bwMode="auto">
            <a:xfrm>
              <a:off x="2494" y="2839"/>
              <a:ext cx="485" cy="197"/>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zh-CN" altLang="en-US" sz="1200" kern="10" dirty="0">
                  <a:ln w="0">
                    <a:solidFill>
                      <a:srgbClr val="0000FF"/>
                    </a:solidFill>
                    <a:round/>
                    <a:headEnd/>
                    <a:tailEnd/>
                  </a:ln>
                  <a:solidFill>
                    <a:srgbClr val="0000FF"/>
                  </a:solidFill>
                  <a:latin typeface="宋体" panose="02010600030101010101" pitchFamily="2" charset="-122"/>
                </a:rPr>
                <a:t>企  业</a:t>
              </a:r>
            </a:p>
          </p:txBody>
        </p:sp>
      </p:grpSp>
    </p:spTree>
    <p:extLst>
      <p:ext uri="{BB962C8B-B14F-4D97-AF65-F5344CB8AC3E}">
        <p14:creationId xmlns:p14="http://schemas.microsoft.com/office/powerpoint/2010/main" val="131866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type="body" idx="1"/>
          </p:nvPr>
        </p:nvSpPr>
        <p:spPr>
          <a:xfrm>
            <a:off x="728664" y="1135821"/>
            <a:ext cx="8307832" cy="5180844"/>
          </a:xfrm>
        </p:spPr>
        <p:txBody>
          <a:bodyPr/>
          <a:lstStyle/>
          <a:p>
            <a:pPr marL="0" indent="0">
              <a:buNone/>
            </a:pPr>
            <a:r>
              <a:rPr lang="zh-CN" altLang="en-US" sz="2400" b="1" dirty="0"/>
              <a:t>一、人口环境</a:t>
            </a:r>
            <a:endParaRPr lang="zh-CN" altLang="en-US" sz="2400" dirty="0"/>
          </a:p>
        </p:txBody>
      </p:sp>
      <p:sp>
        <p:nvSpPr>
          <p:cNvPr id="31755" name="Text Box 11"/>
          <p:cNvSpPr txBox="1">
            <a:spLocks noChangeArrowheads="1"/>
          </p:cNvSpPr>
          <p:nvPr/>
        </p:nvSpPr>
        <p:spPr bwMode="auto">
          <a:xfrm>
            <a:off x="964624" y="1930182"/>
            <a:ext cx="307290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1</a:t>
            </a:r>
            <a:r>
              <a:rPr lang="zh-CN" altLang="en-US" sz="2000" b="1" dirty="0">
                <a:solidFill>
                  <a:srgbClr val="000000"/>
                </a:solidFill>
                <a:latin typeface="宋体" panose="02010600030101010101" pitchFamily="2" charset="-122"/>
              </a:rPr>
              <a:t>、世界人口迅速增长</a:t>
            </a:r>
          </a:p>
        </p:txBody>
      </p:sp>
      <p:sp>
        <p:nvSpPr>
          <p:cNvPr id="31756" name="Text Box 12"/>
          <p:cNvSpPr txBox="1">
            <a:spLocks noChangeArrowheads="1"/>
          </p:cNvSpPr>
          <p:nvPr/>
        </p:nvSpPr>
        <p:spPr bwMode="auto">
          <a:xfrm>
            <a:off x="958301" y="2616160"/>
            <a:ext cx="345744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2</a:t>
            </a:r>
            <a:r>
              <a:rPr lang="zh-CN" altLang="en-US" sz="2000" b="1" dirty="0">
                <a:solidFill>
                  <a:srgbClr val="000000"/>
                </a:solidFill>
                <a:latin typeface="宋体" panose="02010600030101010101" pitchFamily="2" charset="-122"/>
              </a:rPr>
              <a:t>、发达国家的出生率下降</a:t>
            </a:r>
          </a:p>
        </p:txBody>
      </p:sp>
      <p:sp>
        <p:nvSpPr>
          <p:cNvPr id="31757" name="Text Box 13"/>
          <p:cNvSpPr txBox="1">
            <a:spLocks noChangeArrowheads="1"/>
          </p:cNvSpPr>
          <p:nvPr/>
        </p:nvSpPr>
        <p:spPr bwMode="auto">
          <a:xfrm>
            <a:off x="964624" y="3401028"/>
            <a:ext cx="353536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3</a:t>
            </a:r>
            <a:r>
              <a:rPr lang="zh-CN" altLang="en-US" sz="2000" b="1" dirty="0">
                <a:solidFill>
                  <a:srgbClr val="000000"/>
                </a:solidFill>
                <a:latin typeface="宋体" panose="02010600030101010101" pitchFamily="2" charset="-122"/>
              </a:rPr>
              <a:t>、年龄结构：趋于老龄化</a:t>
            </a:r>
          </a:p>
        </p:txBody>
      </p:sp>
      <p:sp>
        <p:nvSpPr>
          <p:cNvPr id="31758" name="Text Box 14"/>
          <p:cNvSpPr txBox="1">
            <a:spLocks noChangeArrowheads="1"/>
          </p:cNvSpPr>
          <p:nvPr/>
        </p:nvSpPr>
        <p:spPr bwMode="auto">
          <a:xfrm>
            <a:off x="964624" y="4087006"/>
            <a:ext cx="353367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4</a:t>
            </a:r>
            <a:r>
              <a:rPr lang="zh-CN" altLang="en-US" sz="2000" b="1" dirty="0">
                <a:solidFill>
                  <a:srgbClr val="000000"/>
                </a:solidFill>
                <a:latin typeface="宋体" panose="02010600030101010101" pitchFamily="2" charset="-122"/>
              </a:rPr>
              <a:t>、家庭结构发生变化</a:t>
            </a:r>
          </a:p>
        </p:txBody>
      </p:sp>
      <p:sp>
        <p:nvSpPr>
          <p:cNvPr id="31759" name="Text Box 15"/>
          <p:cNvSpPr txBox="1">
            <a:spLocks noChangeArrowheads="1"/>
          </p:cNvSpPr>
          <p:nvPr/>
        </p:nvSpPr>
        <p:spPr bwMode="auto">
          <a:xfrm>
            <a:off x="5058051" y="1941102"/>
            <a:ext cx="33845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市场需求变大</a:t>
            </a:r>
          </a:p>
        </p:txBody>
      </p:sp>
      <p:sp>
        <p:nvSpPr>
          <p:cNvPr id="31760" name="Text Box 16"/>
          <p:cNvSpPr txBox="1">
            <a:spLocks noChangeArrowheads="1"/>
          </p:cNvSpPr>
          <p:nvPr/>
        </p:nvSpPr>
        <p:spPr bwMode="auto">
          <a:xfrm>
            <a:off x="5058051" y="2583657"/>
            <a:ext cx="35290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对儿童用品市场的威胁</a:t>
            </a:r>
          </a:p>
        </p:txBody>
      </p:sp>
      <p:sp>
        <p:nvSpPr>
          <p:cNvPr id="31761" name="Text Box 17"/>
          <p:cNvSpPr txBox="1">
            <a:spLocks noChangeArrowheads="1"/>
          </p:cNvSpPr>
          <p:nvPr/>
        </p:nvSpPr>
        <p:spPr bwMode="auto">
          <a:xfrm>
            <a:off x="5058051" y="3366583"/>
            <a:ext cx="42481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医疗保健市场欣欣向荣</a:t>
            </a:r>
          </a:p>
        </p:txBody>
      </p:sp>
      <p:sp>
        <p:nvSpPr>
          <p:cNvPr id="31762" name="Text Box 18"/>
          <p:cNvSpPr txBox="1">
            <a:spLocks noChangeArrowheads="1"/>
          </p:cNvSpPr>
          <p:nvPr/>
        </p:nvSpPr>
        <p:spPr bwMode="auto">
          <a:xfrm>
            <a:off x="5058051" y="4082780"/>
            <a:ext cx="33845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晚婚晚育，离婚率增高等</a:t>
            </a:r>
          </a:p>
        </p:txBody>
      </p:sp>
      <p:sp>
        <p:nvSpPr>
          <p:cNvPr id="2" name="标题 1"/>
          <p:cNvSpPr>
            <a:spLocks noGrp="1"/>
          </p:cNvSpPr>
          <p:nvPr>
            <p:ph type="title"/>
          </p:nvPr>
        </p:nvSpPr>
        <p:spPr/>
        <p:txBody>
          <a:bodyPr/>
          <a:lstStyle/>
          <a:p>
            <a:endParaRPr lang="zh-CN" altLang="en-US"/>
          </a:p>
        </p:txBody>
      </p:sp>
      <p:sp>
        <p:nvSpPr>
          <p:cNvPr id="13" name="Text Box 12"/>
          <p:cNvSpPr txBox="1">
            <a:spLocks noChangeArrowheads="1"/>
          </p:cNvSpPr>
          <p:nvPr/>
        </p:nvSpPr>
        <p:spPr bwMode="auto">
          <a:xfrm>
            <a:off x="964624" y="4701863"/>
            <a:ext cx="4841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5</a:t>
            </a:r>
            <a:r>
              <a:rPr lang="zh-CN" altLang="en-US" sz="2000" b="1" dirty="0">
                <a:solidFill>
                  <a:srgbClr val="000000"/>
                </a:solidFill>
                <a:latin typeface="宋体" panose="02010600030101010101" pitchFamily="2" charset="-122"/>
              </a:rPr>
              <a:t>、非家庭住户也在迅速增加</a:t>
            </a:r>
          </a:p>
        </p:txBody>
      </p:sp>
      <p:sp>
        <p:nvSpPr>
          <p:cNvPr id="14" name="Text Box 13"/>
          <p:cNvSpPr txBox="1">
            <a:spLocks noChangeArrowheads="1"/>
          </p:cNvSpPr>
          <p:nvPr/>
        </p:nvSpPr>
        <p:spPr bwMode="auto">
          <a:xfrm>
            <a:off x="958301" y="5354307"/>
            <a:ext cx="491766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6</a:t>
            </a:r>
            <a:r>
              <a:rPr lang="zh-CN" altLang="en-US" sz="2000" b="1" dirty="0">
                <a:solidFill>
                  <a:srgbClr val="000000"/>
                </a:solidFill>
                <a:latin typeface="宋体" panose="02010600030101010101" pitchFamily="2" charset="-122"/>
              </a:rPr>
              <a:t>、许多国家的人口流动性大</a:t>
            </a:r>
          </a:p>
        </p:txBody>
      </p:sp>
      <p:sp>
        <p:nvSpPr>
          <p:cNvPr id="15" name="Text Box 14"/>
          <p:cNvSpPr txBox="1">
            <a:spLocks noChangeArrowheads="1"/>
          </p:cNvSpPr>
          <p:nvPr/>
        </p:nvSpPr>
        <p:spPr bwMode="auto">
          <a:xfrm>
            <a:off x="958302" y="6040285"/>
            <a:ext cx="430444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buFontTx/>
              <a:buBlip>
                <a:blip r:embed="rId2"/>
              </a:buBlip>
            </a:pPr>
            <a:r>
              <a:rPr lang="en-US" altLang="zh-CN" sz="2000" b="1" dirty="0">
                <a:solidFill>
                  <a:srgbClr val="000000"/>
                </a:solidFill>
                <a:latin typeface="宋体" panose="02010600030101010101" pitchFamily="2" charset="-122"/>
              </a:rPr>
              <a:t>7</a:t>
            </a:r>
            <a:r>
              <a:rPr lang="zh-CN" altLang="en-US" sz="2000" b="1" dirty="0">
                <a:solidFill>
                  <a:srgbClr val="000000"/>
                </a:solidFill>
                <a:latin typeface="宋体" panose="02010600030101010101" pitchFamily="2" charset="-122"/>
              </a:rPr>
              <a:t>、民族结构：多民族</a:t>
            </a:r>
          </a:p>
        </p:txBody>
      </p:sp>
      <p:sp>
        <p:nvSpPr>
          <p:cNvPr id="16" name="Text Box 16"/>
          <p:cNvSpPr txBox="1">
            <a:spLocks noChangeArrowheads="1"/>
          </p:cNvSpPr>
          <p:nvPr/>
        </p:nvSpPr>
        <p:spPr bwMode="auto">
          <a:xfrm>
            <a:off x="5073208" y="6018194"/>
            <a:ext cx="35290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民族风俗，民族习惯</a:t>
            </a:r>
          </a:p>
        </p:txBody>
      </p:sp>
      <p:sp>
        <p:nvSpPr>
          <p:cNvPr id="3" name="矩形 2"/>
          <p:cNvSpPr/>
          <p:nvPr/>
        </p:nvSpPr>
        <p:spPr>
          <a:xfrm>
            <a:off x="5049482" y="4682235"/>
            <a:ext cx="2492990" cy="400110"/>
          </a:xfrm>
          <a:prstGeom prst="rect">
            <a:avLst/>
          </a:prstGeom>
        </p:spPr>
        <p:txBody>
          <a:bodyPr wrap="none">
            <a:spAutoFit/>
          </a:bodyPr>
          <a:lstStyle/>
          <a:p>
            <a:pPr>
              <a:spcBef>
                <a:spcPct val="50000"/>
              </a:spcBef>
            </a:pPr>
            <a:r>
              <a:rPr lang="zh-CN" altLang="en-US" sz="2000" b="1" dirty="0">
                <a:solidFill>
                  <a:srgbClr val="EC1818"/>
                </a:solidFill>
                <a:latin typeface="Arial" panose="020B0604020202020204" pitchFamily="34" charset="0"/>
                <a:ea typeface="楷体_GB2312" pitchFamily="49" charset="-122"/>
              </a:rPr>
              <a:t>小型公寓，房屋租赁</a:t>
            </a:r>
          </a:p>
        </p:txBody>
      </p:sp>
    </p:spTree>
    <p:extLst>
      <p:ext uri="{BB962C8B-B14F-4D97-AF65-F5344CB8AC3E}">
        <p14:creationId xmlns:p14="http://schemas.microsoft.com/office/powerpoint/2010/main" val="19288039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t>二、经济环境</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grpSp>
        <p:nvGrpSpPr>
          <p:cNvPr id="20" name="组合 19"/>
          <p:cNvGrpSpPr/>
          <p:nvPr/>
        </p:nvGrpSpPr>
        <p:grpSpPr>
          <a:xfrm>
            <a:off x="725452" y="1848645"/>
            <a:ext cx="8326438" cy="4060825"/>
            <a:chOff x="355600" y="2549525"/>
            <a:chExt cx="8326438" cy="4060825"/>
          </a:xfrm>
        </p:grpSpPr>
        <p:sp>
          <p:nvSpPr>
            <p:cNvPr id="5" name="Rectangle 5"/>
            <p:cNvSpPr>
              <a:spLocks noChangeArrowheads="1"/>
            </p:cNvSpPr>
            <p:nvPr/>
          </p:nvSpPr>
          <p:spPr bwMode="auto">
            <a:xfrm>
              <a:off x="1770063" y="3125788"/>
              <a:ext cx="2519362" cy="304800"/>
            </a:xfrm>
            <a:prstGeom prst="rect">
              <a:avLst/>
            </a:prstGeom>
            <a:solidFill>
              <a:srgbClr val="FFFF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1925" indent="-160338"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52425" indent="-188913"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14350" indent="-160338"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r>
                <a:rPr lang="en-US" altLang="zh-CN" sz="2000" dirty="0">
                  <a:solidFill>
                    <a:srgbClr val="000000"/>
                  </a:solidFill>
                  <a:latin typeface="楷体_GB2312" pitchFamily="49" charset="-122"/>
                  <a:ea typeface="楷体_GB2312" pitchFamily="49" charset="-122"/>
                </a:rPr>
                <a:t>1.</a:t>
              </a:r>
              <a:r>
                <a:rPr lang="zh-CN" altLang="en-US" sz="2000" dirty="0">
                  <a:solidFill>
                    <a:srgbClr val="000000"/>
                  </a:solidFill>
                  <a:latin typeface="楷体_GB2312" pitchFamily="49" charset="-122"/>
                  <a:ea typeface="楷体_GB2312" pitchFamily="49" charset="-122"/>
                </a:rPr>
                <a:t>消费者收入的变化</a:t>
              </a:r>
            </a:p>
          </p:txBody>
        </p:sp>
        <p:sp>
          <p:nvSpPr>
            <p:cNvPr id="6" name="Rectangle 6"/>
            <p:cNvSpPr>
              <a:spLocks noChangeArrowheads="1"/>
            </p:cNvSpPr>
            <p:nvPr/>
          </p:nvSpPr>
          <p:spPr bwMode="auto">
            <a:xfrm>
              <a:off x="1627188" y="4498975"/>
              <a:ext cx="3167062" cy="304800"/>
            </a:xfrm>
            <a:prstGeom prst="rect">
              <a:avLst/>
            </a:prstGeom>
            <a:solidFill>
              <a:srgbClr val="FFFF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1925" indent="-160338"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52425" indent="-188913"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14350" indent="-160338"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r>
                <a:rPr lang="en-US" altLang="zh-CN" sz="2000" dirty="0">
                  <a:latin typeface="楷体_GB2312" pitchFamily="49" charset="-122"/>
                  <a:ea typeface="楷体_GB2312" pitchFamily="49" charset="-122"/>
                </a:rPr>
                <a:t>2.</a:t>
              </a:r>
              <a:r>
                <a:rPr lang="en-US" altLang="de-DE" sz="2000" dirty="0">
                  <a:solidFill>
                    <a:srgbClr val="000000"/>
                  </a:solidFill>
                  <a:latin typeface="楷体_GB2312" pitchFamily="49" charset="-122"/>
                  <a:ea typeface="楷体_GB2312" pitchFamily="49" charset="-122"/>
                </a:rPr>
                <a:t>消费者支出模式的变化</a:t>
              </a:r>
              <a:endParaRPr lang="zh-CN" altLang="en-US" sz="2000" dirty="0">
                <a:solidFill>
                  <a:srgbClr val="000000"/>
                </a:solidFill>
                <a:latin typeface="楷体_GB2312" pitchFamily="49" charset="-122"/>
                <a:ea typeface="楷体_GB2312" pitchFamily="49" charset="-122"/>
              </a:endParaRPr>
            </a:p>
          </p:txBody>
        </p:sp>
        <p:sp>
          <p:nvSpPr>
            <p:cNvPr id="7" name="Rectangle 7"/>
            <p:cNvSpPr>
              <a:spLocks noChangeArrowheads="1"/>
            </p:cNvSpPr>
            <p:nvPr/>
          </p:nvSpPr>
          <p:spPr bwMode="auto">
            <a:xfrm>
              <a:off x="1627188" y="5672138"/>
              <a:ext cx="3743325" cy="304800"/>
            </a:xfrm>
            <a:prstGeom prst="rect">
              <a:avLst/>
            </a:prstGeom>
            <a:solidFill>
              <a:srgbClr val="FFFF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1925" indent="-160338"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52425" indent="-188913"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14350" indent="-160338"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r>
                <a:rPr lang="en-US" altLang="zh-CN" sz="2000" dirty="0">
                  <a:solidFill>
                    <a:srgbClr val="000000"/>
                  </a:solidFill>
                  <a:latin typeface="楷体_GB2312" pitchFamily="49" charset="-122"/>
                  <a:ea typeface="楷体_GB2312" pitchFamily="49" charset="-122"/>
                </a:rPr>
                <a:t>3.</a:t>
              </a:r>
              <a:r>
                <a:rPr lang="zh-CN" altLang="en-US" sz="2000" dirty="0">
                  <a:solidFill>
                    <a:srgbClr val="000000"/>
                  </a:solidFill>
                  <a:latin typeface="楷体_GB2312" pitchFamily="49" charset="-122"/>
                  <a:ea typeface="楷体_GB2312" pitchFamily="49" charset="-122"/>
                </a:rPr>
                <a:t>消费者储蓄和信贷情况的变化</a:t>
              </a:r>
            </a:p>
          </p:txBody>
        </p:sp>
        <p:sp>
          <p:nvSpPr>
            <p:cNvPr id="8" name="AutoShape 8"/>
            <p:cNvSpPr>
              <a:spLocks/>
            </p:cNvSpPr>
            <p:nvPr/>
          </p:nvSpPr>
          <p:spPr bwMode="auto">
            <a:xfrm>
              <a:off x="1338263" y="3197225"/>
              <a:ext cx="288925" cy="2592388"/>
            </a:xfrm>
            <a:prstGeom prst="leftBrace">
              <a:avLst>
                <a:gd name="adj1" fmla="val 74771"/>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 name="Text Box 9"/>
            <p:cNvSpPr txBox="1">
              <a:spLocks noChangeArrowheads="1"/>
            </p:cNvSpPr>
            <p:nvPr/>
          </p:nvSpPr>
          <p:spPr bwMode="auto">
            <a:xfrm>
              <a:off x="619125" y="4133850"/>
              <a:ext cx="719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latin typeface="Arial" panose="020B0604020202020204" pitchFamily="34" charset="0"/>
              </a:endParaRPr>
            </a:p>
          </p:txBody>
        </p:sp>
        <p:sp>
          <p:nvSpPr>
            <p:cNvPr id="10" name="Text Box 10"/>
            <p:cNvSpPr txBox="1">
              <a:spLocks noChangeArrowheads="1"/>
            </p:cNvSpPr>
            <p:nvPr/>
          </p:nvSpPr>
          <p:spPr bwMode="auto">
            <a:xfrm>
              <a:off x="6810375" y="3917950"/>
              <a:ext cx="1800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latin typeface="Arial" panose="020B0604020202020204" pitchFamily="34" charset="0"/>
              </a:endParaRPr>
            </a:p>
          </p:txBody>
        </p:sp>
        <p:sp>
          <p:nvSpPr>
            <p:cNvPr id="11" name="Text Box 11"/>
            <p:cNvSpPr txBox="1">
              <a:spLocks noChangeArrowheads="1"/>
            </p:cNvSpPr>
            <p:nvPr/>
          </p:nvSpPr>
          <p:spPr bwMode="auto">
            <a:xfrm>
              <a:off x="4110038" y="2549525"/>
              <a:ext cx="4022725"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lvl="1"/>
              <a:endParaRPr lang="en-US" altLang="zh-CN" dirty="0">
                <a:solidFill>
                  <a:srgbClr val="000000"/>
                </a:solidFill>
                <a:latin typeface="Arial" panose="020B0604020202020204" pitchFamily="34" charset="0"/>
              </a:endParaRPr>
            </a:p>
            <a:p>
              <a:pPr lvl="1"/>
              <a:r>
                <a:rPr lang="en-US" altLang="zh-CN" sz="2000" dirty="0">
                  <a:solidFill>
                    <a:srgbClr val="000000"/>
                  </a:solidFill>
                  <a:latin typeface="+mn-ea"/>
                </a:rPr>
                <a:t>1.</a:t>
              </a:r>
              <a:r>
                <a:rPr lang="zh-CN" altLang="en-US" sz="2000" dirty="0">
                  <a:solidFill>
                    <a:srgbClr val="000000"/>
                  </a:solidFill>
                  <a:latin typeface="+mn-ea"/>
                </a:rPr>
                <a:t>可支配个人收入</a:t>
              </a:r>
            </a:p>
            <a:p>
              <a:pPr lvl="1"/>
              <a:r>
                <a:rPr lang="en-US" altLang="zh-CN" sz="2000" dirty="0">
                  <a:solidFill>
                    <a:srgbClr val="000000"/>
                  </a:solidFill>
                  <a:latin typeface="+mn-ea"/>
                </a:rPr>
                <a:t>2.</a:t>
              </a:r>
              <a:r>
                <a:rPr lang="zh-CN" altLang="en-US" sz="2000" dirty="0">
                  <a:solidFill>
                    <a:srgbClr val="000000"/>
                  </a:solidFill>
                  <a:latin typeface="+mn-ea"/>
                </a:rPr>
                <a:t>可任意支配个人收入</a:t>
              </a:r>
            </a:p>
          </p:txBody>
        </p:sp>
        <p:sp>
          <p:nvSpPr>
            <p:cNvPr id="12" name="AutoShape 12"/>
            <p:cNvSpPr>
              <a:spLocks/>
            </p:cNvSpPr>
            <p:nvPr/>
          </p:nvSpPr>
          <p:spPr bwMode="auto">
            <a:xfrm>
              <a:off x="4541838" y="2909888"/>
              <a:ext cx="69850" cy="576262"/>
            </a:xfrm>
            <a:prstGeom prst="leftBrace">
              <a:avLst>
                <a:gd name="adj1" fmla="val 68750"/>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3" name="Text Box 13"/>
            <p:cNvSpPr txBox="1">
              <a:spLocks noChangeArrowheads="1"/>
            </p:cNvSpPr>
            <p:nvPr/>
          </p:nvSpPr>
          <p:spPr bwMode="auto">
            <a:xfrm>
              <a:off x="5010149" y="4637088"/>
              <a:ext cx="345443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de-DE" sz="2000" dirty="0" err="1">
                  <a:solidFill>
                    <a:srgbClr val="000000"/>
                  </a:solidFill>
                  <a:latin typeface="+mn-ea"/>
                </a:rPr>
                <a:t>影响消费者支出模式的因素</a:t>
              </a:r>
              <a:r>
                <a:rPr lang="zh-CN" altLang="en-US" sz="2000" dirty="0">
                  <a:solidFill>
                    <a:srgbClr val="000000"/>
                  </a:solidFill>
                  <a:latin typeface="+mn-ea"/>
                </a:rPr>
                <a:t>：</a:t>
              </a:r>
            </a:p>
            <a:p>
              <a:r>
                <a:rPr lang="zh-CN" altLang="en-US" sz="2000" dirty="0">
                  <a:solidFill>
                    <a:srgbClr val="000000"/>
                  </a:solidFill>
                  <a:latin typeface="+mn-ea"/>
                </a:rPr>
                <a:t>收入、家庭周期、家庭地点</a:t>
              </a:r>
            </a:p>
          </p:txBody>
        </p:sp>
        <p:sp>
          <p:nvSpPr>
            <p:cNvPr id="14" name="AutoShape 14"/>
            <p:cNvSpPr>
              <a:spLocks/>
            </p:cNvSpPr>
            <p:nvPr/>
          </p:nvSpPr>
          <p:spPr bwMode="auto">
            <a:xfrm>
              <a:off x="4867275" y="4276725"/>
              <a:ext cx="71438" cy="649288"/>
            </a:xfrm>
            <a:prstGeom prst="leftBrace">
              <a:avLst>
                <a:gd name="adj1" fmla="val 75740"/>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5" name="Group 15"/>
            <p:cNvGrpSpPr>
              <a:grpSpLocks/>
            </p:cNvGrpSpPr>
            <p:nvPr/>
          </p:nvGrpSpPr>
          <p:grpSpPr bwMode="auto">
            <a:xfrm>
              <a:off x="5443538" y="5286375"/>
              <a:ext cx="3238500" cy="1323975"/>
              <a:chOff x="3334" y="2478"/>
              <a:chExt cx="2040" cy="834"/>
            </a:xfrm>
          </p:grpSpPr>
          <p:sp>
            <p:nvSpPr>
              <p:cNvPr id="16" name="Text Box 16"/>
              <p:cNvSpPr txBox="1">
                <a:spLocks noChangeArrowheads="1"/>
              </p:cNvSpPr>
              <p:nvPr/>
            </p:nvSpPr>
            <p:spPr bwMode="auto">
              <a:xfrm>
                <a:off x="3424" y="2478"/>
                <a:ext cx="1950" cy="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zh-CN" altLang="en-US" sz="2000" dirty="0">
                    <a:solidFill>
                      <a:srgbClr val="000000"/>
                    </a:solidFill>
                    <a:latin typeface="+mn-ea"/>
                  </a:rPr>
                  <a:t>短期赊销</a:t>
                </a:r>
              </a:p>
              <a:p>
                <a:r>
                  <a:rPr lang="zh-CN" altLang="en-US" sz="2000" dirty="0">
                    <a:solidFill>
                      <a:srgbClr val="000000"/>
                    </a:solidFill>
                    <a:latin typeface="+mn-ea"/>
                  </a:rPr>
                  <a:t>分期付款购买住宅</a:t>
                </a:r>
              </a:p>
              <a:p>
                <a:r>
                  <a:rPr lang="zh-CN" altLang="en-US" sz="2000" dirty="0">
                    <a:solidFill>
                      <a:srgbClr val="000000"/>
                    </a:solidFill>
                    <a:latin typeface="+mn-ea"/>
                  </a:rPr>
                  <a:t>分期付款购买昂贵消费品</a:t>
                </a:r>
              </a:p>
              <a:p>
                <a:r>
                  <a:rPr lang="zh-CN" altLang="en-US" sz="2000" dirty="0">
                    <a:solidFill>
                      <a:srgbClr val="000000"/>
                    </a:solidFill>
                    <a:latin typeface="+mn-ea"/>
                  </a:rPr>
                  <a:t>信用卡信贷</a:t>
                </a:r>
              </a:p>
            </p:txBody>
          </p:sp>
          <p:sp>
            <p:nvSpPr>
              <p:cNvPr id="17" name="AutoShape 17"/>
              <p:cNvSpPr>
                <a:spLocks/>
              </p:cNvSpPr>
              <p:nvPr/>
            </p:nvSpPr>
            <p:spPr bwMode="auto">
              <a:xfrm>
                <a:off x="3334" y="2568"/>
                <a:ext cx="45" cy="545"/>
              </a:xfrm>
              <a:prstGeom prst="leftBrace">
                <a:avLst>
                  <a:gd name="adj1" fmla="val 100926"/>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18" name="Text Box 18"/>
            <p:cNvSpPr txBox="1">
              <a:spLocks noChangeArrowheads="1"/>
            </p:cNvSpPr>
            <p:nvPr/>
          </p:nvSpPr>
          <p:spPr bwMode="auto">
            <a:xfrm>
              <a:off x="5046663" y="4060825"/>
              <a:ext cx="17272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dirty="0">
                  <a:solidFill>
                    <a:srgbClr val="000000"/>
                  </a:solidFill>
                  <a:latin typeface="+mn-ea"/>
                </a:rPr>
                <a:t>恩格尔定律</a:t>
              </a:r>
            </a:p>
          </p:txBody>
        </p:sp>
        <p:sp>
          <p:nvSpPr>
            <p:cNvPr id="19" name="Text Box 19"/>
            <p:cNvSpPr txBox="1">
              <a:spLocks noChangeArrowheads="1"/>
            </p:cNvSpPr>
            <p:nvPr/>
          </p:nvSpPr>
          <p:spPr bwMode="auto">
            <a:xfrm>
              <a:off x="355600" y="4054475"/>
              <a:ext cx="86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b="1" dirty="0">
                  <a:solidFill>
                    <a:srgbClr val="000000"/>
                  </a:solidFill>
                  <a:latin typeface="Arial" panose="020B0604020202020204" pitchFamily="34" charset="0"/>
                </a:rPr>
                <a:t>经济环境</a:t>
              </a:r>
            </a:p>
          </p:txBody>
        </p:sp>
      </p:grpSp>
    </p:spTree>
    <p:extLst>
      <p:ext uri="{BB962C8B-B14F-4D97-AF65-F5344CB8AC3E}">
        <p14:creationId xmlns:p14="http://schemas.microsoft.com/office/powerpoint/2010/main" val="3962154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eaLnBrk="1" hangingPunct="1"/>
            <a:r>
              <a:rPr lang="en-US" altLang="zh-CN" dirty="0"/>
              <a:t>1.</a:t>
            </a:r>
            <a:r>
              <a:rPr lang="zh-CN" altLang="en-US" dirty="0"/>
              <a:t>消费者收入水平的变化</a:t>
            </a:r>
          </a:p>
          <a:p>
            <a:pPr algn="just" eaLnBrk="1" hangingPunct="1"/>
            <a:r>
              <a:rPr lang="zh-CN" altLang="en-US" dirty="0">
                <a:solidFill>
                  <a:srgbClr val="C00000"/>
                </a:solidFill>
              </a:rPr>
              <a:t>消费者收入</a:t>
            </a:r>
            <a:r>
              <a:rPr lang="zh-CN" altLang="en-US" dirty="0"/>
              <a:t>，是指消费者个人从各种来源中所得的全部收入，包括</a:t>
            </a:r>
            <a:r>
              <a:rPr lang="zh-CN" altLang="en-US" dirty="0">
                <a:solidFill>
                  <a:srgbClr val="00B0F0"/>
                </a:solidFill>
              </a:rPr>
              <a:t>消费者个人的工资、退休金、红利、租金、赠与等收入</a:t>
            </a:r>
            <a:r>
              <a:rPr lang="zh-CN" altLang="en-US" dirty="0"/>
              <a:t>。消费者的购买力来自消费者的收入，但消费者并不是把全部收入都用来购买商品或劳务，</a:t>
            </a:r>
            <a:r>
              <a:rPr lang="zh-CN" altLang="en-US" dirty="0">
                <a:solidFill>
                  <a:srgbClr val="C00000"/>
                </a:solidFill>
              </a:rPr>
              <a:t>购买力只是收入的一部分</a:t>
            </a:r>
            <a:r>
              <a:rPr lang="zh-CN" altLang="en-US" dirty="0"/>
              <a:t>。因此，在研究消费收入时，要注意以下几点</a:t>
            </a:r>
            <a:r>
              <a:rPr lang="en-US" altLang="zh-CN" dirty="0"/>
              <a:t>:</a:t>
            </a:r>
            <a:endParaRPr lang="zh-CN" altLang="zh-CN" dirty="0"/>
          </a:p>
          <a:p>
            <a:pPr algn="just" eaLnBrk="1" hangingPunct="1"/>
            <a:r>
              <a:rPr lang="zh-CN" altLang="en-US" dirty="0"/>
              <a:t>（</a:t>
            </a:r>
            <a:r>
              <a:rPr lang="en-US" altLang="zh-CN" dirty="0"/>
              <a:t>1</a:t>
            </a:r>
            <a:r>
              <a:rPr lang="zh-CN" altLang="en-US" dirty="0"/>
              <a:t>）</a:t>
            </a:r>
            <a:r>
              <a:rPr lang="zh-CN" altLang="en-US" dirty="0">
                <a:solidFill>
                  <a:srgbClr val="C00000"/>
                </a:solidFill>
              </a:rPr>
              <a:t>国内生产总值</a:t>
            </a:r>
            <a:r>
              <a:rPr lang="en-US" altLang="zh-CN" dirty="0">
                <a:solidFill>
                  <a:srgbClr val="C00000"/>
                </a:solidFill>
              </a:rPr>
              <a:t>(GDP)  </a:t>
            </a:r>
            <a:r>
              <a:rPr lang="zh-CN" altLang="en-US" dirty="0"/>
              <a:t>它是衡量一个国家经济实力与购买力的重要指标。从国内生产总值的增长幅度，可以了解一个国家经济发展的状况和速度。</a:t>
            </a:r>
            <a:endParaRPr lang="en-US" altLang="zh-CN" dirty="0"/>
          </a:p>
          <a:p>
            <a:pPr algn="just" eaLnBrk="1" hangingPunct="1"/>
            <a:r>
              <a:rPr lang="zh-CN" altLang="en-US" dirty="0"/>
              <a:t>（</a:t>
            </a:r>
            <a:r>
              <a:rPr lang="en-US" altLang="zh-CN" dirty="0"/>
              <a:t>2</a:t>
            </a:r>
            <a:r>
              <a:rPr lang="zh-CN" altLang="en-US" dirty="0"/>
              <a:t>）</a:t>
            </a:r>
            <a:r>
              <a:rPr lang="zh-CN" altLang="en-US" dirty="0">
                <a:solidFill>
                  <a:srgbClr val="C00000"/>
                </a:solidFill>
              </a:rPr>
              <a:t>人均国民收入 这是用国民收入总量除以总人口的比值。</a:t>
            </a:r>
            <a:r>
              <a:rPr lang="zh-CN" altLang="en-US" dirty="0"/>
              <a:t>这个指标大体</a:t>
            </a:r>
            <a:r>
              <a:rPr lang="zh-CN" altLang="en-US" dirty="0">
                <a:solidFill>
                  <a:srgbClr val="C00000"/>
                </a:solidFill>
              </a:rPr>
              <a:t>反映了一个国家人民生活水平的高低，</a:t>
            </a:r>
            <a:r>
              <a:rPr lang="zh-CN" altLang="en-US" dirty="0"/>
              <a:t>也在一定程度上决定商品需求的构成。一般来说，人均收入增长，对消费品的需求和购买力就大，反之就小。</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spTree>
    <p:extLst>
      <p:ext uri="{BB962C8B-B14F-4D97-AF65-F5344CB8AC3E}">
        <p14:creationId xmlns:p14="http://schemas.microsoft.com/office/powerpoint/2010/main" val="2536509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gn="just" eaLnBrk="1" hangingPunct="1">
              <a:buNone/>
            </a:pPr>
            <a:r>
              <a:rPr lang="en-US" altLang="zh-CN" dirty="0"/>
              <a:t>(3)</a:t>
            </a:r>
            <a:r>
              <a:rPr lang="zh-CN" altLang="en-US" dirty="0"/>
              <a:t> </a:t>
            </a:r>
            <a:r>
              <a:rPr lang="zh-CN" altLang="en-US" dirty="0">
                <a:solidFill>
                  <a:srgbClr val="C00000"/>
                </a:solidFill>
              </a:rPr>
              <a:t>可支配收入</a:t>
            </a:r>
          </a:p>
          <a:p>
            <a:pPr marL="0" indent="0" algn="just" eaLnBrk="1" hangingPunct="1">
              <a:buNone/>
            </a:pPr>
            <a:r>
              <a:rPr lang="zh-CN" altLang="en-US" dirty="0"/>
              <a:t>这是在个人收入中</a:t>
            </a:r>
            <a:r>
              <a:rPr lang="zh-CN" altLang="en-US" dirty="0">
                <a:solidFill>
                  <a:srgbClr val="00B0F0"/>
                </a:solidFill>
              </a:rPr>
              <a:t>扣除税款和非税性负担后所得余额</a:t>
            </a:r>
            <a:r>
              <a:rPr lang="zh-CN" altLang="en-US" dirty="0"/>
              <a:t>，它是个人收入中可以用于消费支出或储蓄的部分，</a:t>
            </a:r>
            <a:r>
              <a:rPr lang="zh-CN" altLang="en-US" dirty="0">
                <a:solidFill>
                  <a:srgbClr val="C00000"/>
                </a:solidFill>
              </a:rPr>
              <a:t>它构成实际的购买力</a:t>
            </a:r>
            <a:r>
              <a:rPr lang="zh-CN" altLang="en-US" dirty="0"/>
              <a:t>。</a:t>
            </a:r>
          </a:p>
          <a:p>
            <a:pPr marL="0" indent="0" algn="just" eaLnBrk="1" hangingPunct="1">
              <a:buNone/>
            </a:pPr>
            <a:r>
              <a:rPr lang="en-US" altLang="zh-CN" dirty="0"/>
              <a:t>(4)</a:t>
            </a:r>
            <a:r>
              <a:rPr lang="zh-CN" altLang="en-US" dirty="0">
                <a:solidFill>
                  <a:srgbClr val="C00000"/>
                </a:solidFill>
              </a:rPr>
              <a:t>个人可任意支配收入</a:t>
            </a:r>
          </a:p>
          <a:p>
            <a:pPr marL="0" indent="0" algn="just" eaLnBrk="1" hangingPunct="1">
              <a:buNone/>
            </a:pPr>
            <a:r>
              <a:rPr lang="zh-CN" altLang="en-US" dirty="0"/>
              <a:t>这是在个人可支配收入中</a:t>
            </a:r>
            <a:r>
              <a:rPr lang="zh-CN" altLang="en-US" dirty="0">
                <a:solidFill>
                  <a:srgbClr val="00B0F0"/>
                </a:solidFill>
              </a:rPr>
              <a:t>减去用于维持个人与家庭生存不可缺少的费用</a:t>
            </a:r>
            <a:r>
              <a:rPr lang="en-US" altLang="zh-CN" dirty="0">
                <a:solidFill>
                  <a:srgbClr val="00B0F0"/>
                </a:solidFill>
              </a:rPr>
              <a:t>(</a:t>
            </a:r>
            <a:r>
              <a:rPr lang="zh-CN" altLang="en-US" dirty="0">
                <a:solidFill>
                  <a:srgbClr val="00B0F0"/>
                </a:solidFill>
              </a:rPr>
              <a:t>如房租、水电、食物、燃料、衣着等项开支</a:t>
            </a:r>
            <a:r>
              <a:rPr lang="en-US" altLang="zh-CN" dirty="0">
                <a:solidFill>
                  <a:srgbClr val="00B0F0"/>
                </a:solidFill>
              </a:rPr>
              <a:t>)</a:t>
            </a:r>
            <a:r>
              <a:rPr lang="zh-CN" altLang="en-US" dirty="0">
                <a:solidFill>
                  <a:srgbClr val="00B0F0"/>
                </a:solidFill>
              </a:rPr>
              <a:t>后剩余的部分</a:t>
            </a:r>
            <a:r>
              <a:rPr lang="zh-CN" altLang="en-US" dirty="0"/>
              <a:t>。这部分收入是消费需求变化中最活跃的因素，也是企业开展营销活动时所要考虑的主要对象。因为这部分收入主要是用于满足人们基本生活需要之外的开支，一般用于购买高档耐用消费品、旅游、储蓄等，</a:t>
            </a:r>
            <a:r>
              <a:rPr lang="zh-CN" altLang="en-US" dirty="0">
                <a:solidFill>
                  <a:srgbClr val="C00000"/>
                </a:solidFill>
              </a:rPr>
              <a:t>它是影响非生活必需品和劳务销售的主要因素。</a:t>
            </a:r>
            <a:endParaRPr lang="en-US" altLang="zh-CN" dirty="0">
              <a:solidFill>
                <a:srgbClr val="C00000"/>
              </a:solidFill>
            </a:endParaRPr>
          </a:p>
          <a:p>
            <a:pPr marL="0" indent="0" algn="just" eaLnBrk="1" hangingPunct="1">
              <a:buNone/>
            </a:pPr>
            <a:endParaRPr lang="zh-CN" altLang="zh-CN" dirty="0"/>
          </a:p>
          <a:p>
            <a:pPr marL="0" indent="0" algn="just">
              <a:buNone/>
            </a:pP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Tree>
    <p:extLst>
      <p:ext uri="{BB962C8B-B14F-4D97-AF65-F5344CB8AC3E}">
        <p14:creationId xmlns:p14="http://schemas.microsoft.com/office/powerpoint/2010/main" val="25581273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algn="just"/>
            <a:r>
              <a:rPr lang="zh-CN" altLang="en-US" dirty="0"/>
              <a:t>需要注意的是，企业营销人员在分析消费者收入时，还要区分</a:t>
            </a:r>
            <a:r>
              <a:rPr lang="zh-CN" altLang="en-US" dirty="0">
                <a:solidFill>
                  <a:srgbClr val="C00000"/>
                </a:solidFill>
              </a:rPr>
              <a:t>“货币收入”和“实际收入</a:t>
            </a:r>
            <a:r>
              <a:rPr lang="zh-CN" altLang="en-US" dirty="0"/>
              <a:t>”只有</a:t>
            </a:r>
            <a:r>
              <a:rPr lang="zh-CN" altLang="en-US" dirty="0">
                <a:solidFill>
                  <a:srgbClr val="C00000"/>
                </a:solidFill>
              </a:rPr>
              <a:t>“实际收入”才影响“实际购买力”</a:t>
            </a:r>
            <a:r>
              <a:rPr lang="zh-CN" altLang="en-US" dirty="0"/>
              <a:t>。因为，实际收入和货币收入并不完全一致，由于通货膨胀、失业、税收等因素的影响，有时货币收入增加，而实际收入却可能下降。</a:t>
            </a:r>
            <a:r>
              <a:rPr lang="zh-CN" altLang="en-US" dirty="0">
                <a:solidFill>
                  <a:srgbClr val="00B0F0"/>
                </a:solidFill>
              </a:rPr>
              <a:t>实际收入即是扣除物价变动因素后实际购买力的反映。</a:t>
            </a:r>
            <a:endParaRPr lang="en-US" altLang="zh-CN" dirty="0">
              <a:solidFill>
                <a:srgbClr val="00B0F0"/>
              </a:solidFill>
            </a:endParaRPr>
          </a:p>
          <a:p>
            <a:pPr algn="just"/>
            <a:endParaRPr lang="zh-CN" altLang="en-US"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Tree>
    <p:extLst>
      <p:ext uri="{BB962C8B-B14F-4D97-AF65-F5344CB8AC3E}">
        <p14:creationId xmlns:p14="http://schemas.microsoft.com/office/powerpoint/2010/main" val="42053940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gn="just" eaLnBrk="1" hangingPunct="1">
              <a:buNone/>
            </a:pPr>
            <a:r>
              <a:rPr lang="en-US" altLang="zh-CN" dirty="0"/>
              <a:t>2.</a:t>
            </a:r>
            <a:r>
              <a:rPr lang="zh-CN" altLang="en-US" dirty="0"/>
              <a:t>消费者支出模式和消费结构的变化</a:t>
            </a:r>
          </a:p>
          <a:p>
            <a:pPr marL="0" indent="0" algn="just" eaLnBrk="1" hangingPunct="1">
              <a:buNone/>
            </a:pPr>
            <a:r>
              <a:rPr lang="en-US" altLang="zh-CN" dirty="0"/>
              <a:t>(1)</a:t>
            </a:r>
            <a:r>
              <a:rPr lang="zh-CN" altLang="en-US" dirty="0"/>
              <a:t>消费支出模式</a:t>
            </a:r>
          </a:p>
          <a:p>
            <a:pPr marL="0" indent="0" algn="just" eaLnBrk="1" hangingPunct="1">
              <a:buNone/>
            </a:pPr>
            <a:r>
              <a:rPr lang="en-US" altLang="zh-CN" dirty="0"/>
              <a:t>19</a:t>
            </a:r>
            <a:r>
              <a:rPr lang="zh-CN" altLang="en-US" dirty="0"/>
              <a:t>世纪中叶，</a:t>
            </a:r>
            <a:r>
              <a:rPr lang="zh-CN" altLang="en-US" dirty="0">
                <a:solidFill>
                  <a:srgbClr val="C00000"/>
                </a:solidFill>
              </a:rPr>
              <a:t>德国统计学家恩斯特</a:t>
            </a:r>
            <a:r>
              <a:rPr lang="en-US" altLang="zh-CN" dirty="0">
                <a:solidFill>
                  <a:srgbClr val="C00000"/>
                </a:solidFill>
              </a:rPr>
              <a:t>·</a:t>
            </a:r>
            <a:r>
              <a:rPr lang="zh-CN" altLang="en-US" dirty="0">
                <a:solidFill>
                  <a:srgbClr val="C00000"/>
                </a:solidFill>
              </a:rPr>
              <a:t>恩格尔</a:t>
            </a:r>
            <a:r>
              <a:rPr lang="en-US" altLang="zh-CN" dirty="0"/>
              <a:t>(Ernest Engel ,  1821-1896</a:t>
            </a:r>
            <a:r>
              <a:rPr lang="zh-CN" altLang="en-US" dirty="0"/>
              <a:t>年</a:t>
            </a:r>
            <a:r>
              <a:rPr lang="en-US" altLang="zh-CN" dirty="0"/>
              <a:t>)</a:t>
            </a:r>
            <a:r>
              <a:rPr lang="zh-CN" altLang="en-US" dirty="0"/>
              <a:t>根据他对英国、法国、德国、比利时等国的许多工人家庭收支预算的调查研究，发现了关于工人家庭收入变化与各方面支出之间比例关系的规律，即恩格尔定律。恩格尔定律通常用恩格尔系数来反映，</a:t>
            </a:r>
            <a:r>
              <a:rPr lang="zh-CN" altLang="en-US" sz="2400" dirty="0">
                <a:solidFill>
                  <a:srgbClr val="C00000"/>
                </a:solidFill>
              </a:rPr>
              <a:t>恩格尔系数的计算公式</a:t>
            </a:r>
            <a:endParaRPr lang="en-US" altLang="zh-CN" sz="2400" dirty="0">
              <a:solidFill>
                <a:srgbClr val="C00000"/>
              </a:solidFill>
            </a:endParaRPr>
          </a:p>
          <a:p>
            <a:pPr algn="just" eaLnBrk="1" hangingPunct="1"/>
            <a:endParaRPr lang="en-US" altLang="zh-CN" dirty="0"/>
          </a:p>
          <a:p>
            <a:pPr algn="just" eaLnBrk="1" hangingPunct="1"/>
            <a:endParaRPr lang="en-US" altLang="zh-CN"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pic>
        <p:nvPicPr>
          <p:cNvPr id="5" name="图片 4"/>
          <p:cNvPicPr>
            <a:picLocks noChangeAspect="1"/>
          </p:cNvPicPr>
          <p:nvPr/>
        </p:nvPicPr>
        <p:blipFill>
          <a:blip r:embed="rId2"/>
          <a:stretch>
            <a:fillRect/>
          </a:stretch>
        </p:blipFill>
        <p:spPr>
          <a:xfrm>
            <a:off x="899590" y="3861048"/>
            <a:ext cx="11175643" cy="576064"/>
          </a:xfrm>
          <a:prstGeom prst="rect">
            <a:avLst/>
          </a:prstGeom>
        </p:spPr>
      </p:pic>
    </p:spTree>
    <p:extLst>
      <p:ext uri="{BB962C8B-B14F-4D97-AF65-F5344CB8AC3E}">
        <p14:creationId xmlns:p14="http://schemas.microsoft.com/office/powerpoint/2010/main" val="23724286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668338"/>
            <a:ext cx="8034337" cy="5008564"/>
          </a:xfrm>
        </p:spPr>
        <p:txBody>
          <a:bodyPr/>
          <a:lstStyle/>
          <a:p>
            <a:pPr marL="0" indent="0" algn="just">
              <a:buNone/>
            </a:pPr>
            <a:r>
              <a:rPr lang="zh-CN" altLang="en-US" dirty="0"/>
              <a:t>联合国粮农组织曾根据恩格尔系数的高低，对世界各国的生活水平进行划分，即一个国家平均家庭恩格尔系数</a:t>
            </a:r>
            <a:endParaRPr lang="en-US" altLang="zh-CN" dirty="0"/>
          </a:p>
          <a:p>
            <a:pPr algn="just"/>
            <a:r>
              <a:rPr lang="zh-CN" altLang="en-US" dirty="0"/>
              <a:t>大于</a:t>
            </a:r>
            <a:r>
              <a:rPr lang="en-US" altLang="zh-CN" dirty="0"/>
              <a:t>60%</a:t>
            </a:r>
            <a:r>
              <a:rPr lang="zh-CN" altLang="en-US" dirty="0"/>
              <a:t>为贫穷；</a:t>
            </a:r>
            <a:endParaRPr lang="en-US" altLang="zh-CN" dirty="0"/>
          </a:p>
          <a:p>
            <a:pPr algn="just"/>
            <a:r>
              <a:rPr lang="en-US" altLang="zh-CN" dirty="0"/>
              <a:t>50%~60%</a:t>
            </a:r>
            <a:r>
              <a:rPr lang="zh-CN" altLang="en-US" dirty="0"/>
              <a:t>为温饱；</a:t>
            </a:r>
            <a:endParaRPr lang="en-US" altLang="zh-CN" dirty="0"/>
          </a:p>
          <a:p>
            <a:pPr algn="just"/>
            <a:r>
              <a:rPr lang="en-US" altLang="zh-CN" dirty="0"/>
              <a:t>40%~50%</a:t>
            </a:r>
            <a:r>
              <a:rPr lang="zh-CN" altLang="en-US" dirty="0"/>
              <a:t>为小康；</a:t>
            </a:r>
            <a:endParaRPr lang="en-US" altLang="zh-CN" dirty="0"/>
          </a:p>
          <a:p>
            <a:pPr algn="just"/>
            <a:r>
              <a:rPr lang="en-US" altLang="zh-CN" dirty="0"/>
              <a:t>30%~40%</a:t>
            </a:r>
            <a:r>
              <a:rPr lang="zh-CN" altLang="en-US" dirty="0"/>
              <a:t>属于相对富裕；</a:t>
            </a:r>
            <a:endParaRPr lang="en-US" altLang="zh-CN" dirty="0"/>
          </a:p>
          <a:p>
            <a:pPr algn="just"/>
            <a:r>
              <a:rPr lang="en-US" altLang="zh-CN" dirty="0">
                <a:solidFill>
                  <a:srgbClr val="0070C0"/>
                </a:solidFill>
              </a:rPr>
              <a:t>20%~30%</a:t>
            </a:r>
            <a:r>
              <a:rPr lang="zh-CN" altLang="en-US" dirty="0">
                <a:solidFill>
                  <a:srgbClr val="0070C0"/>
                </a:solidFill>
              </a:rPr>
              <a:t>为富足；</a:t>
            </a:r>
            <a:endParaRPr lang="en-US" altLang="zh-CN" dirty="0">
              <a:solidFill>
                <a:srgbClr val="0070C0"/>
              </a:solidFill>
            </a:endParaRPr>
          </a:p>
          <a:p>
            <a:pPr algn="just"/>
            <a:r>
              <a:rPr lang="en-US" altLang="zh-CN" dirty="0"/>
              <a:t>20%</a:t>
            </a:r>
            <a:r>
              <a:rPr lang="zh-CN" altLang="en-US" dirty="0"/>
              <a:t>以下为极其富裕。</a:t>
            </a:r>
            <a:endParaRPr lang="en-US" altLang="zh-CN" dirty="0"/>
          </a:p>
          <a:p>
            <a:pPr marL="0" indent="0" algn="just">
              <a:buNone/>
            </a:pPr>
            <a:r>
              <a:rPr lang="en-US" altLang="zh-CN" dirty="0"/>
              <a:t>2017</a:t>
            </a:r>
            <a:r>
              <a:rPr lang="zh-CN" altLang="en-US" dirty="0"/>
              <a:t>年</a:t>
            </a:r>
            <a:r>
              <a:rPr lang="zh-CN" altLang="en-US" dirty="0">
                <a:solidFill>
                  <a:srgbClr val="C00000"/>
                </a:solidFill>
              </a:rPr>
              <a:t>全国居民恩格尔系数为</a:t>
            </a:r>
            <a:r>
              <a:rPr lang="en-US" altLang="zh-CN" dirty="0">
                <a:solidFill>
                  <a:srgbClr val="C00000"/>
                </a:solidFill>
              </a:rPr>
              <a:t>29.39%</a:t>
            </a:r>
            <a:r>
              <a:rPr lang="zh-CN" altLang="en-US" dirty="0"/>
              <a:t>，进入了联合国划分的</a:t>
            </a:r>
            <a:r>
              <a:rPr lang="en-US" altLang="zh-CN" dirty="0"/>
              <a:t>20%</a:t>
            </a:r>
            <a:r>
              <a:rPr lang="zh-CN" altLang="en-US" dirty="0"/>
              <a:t>至</a:t>
            </a:r>
            <a:r>
              <a:rPr lang="en-US" altLang="zh-CN" dirty="0"/>
              <a:t>30%</a:t>
            </a:r>
            <a:r>
              <a:rPr lang="zh-CN" altLang="en-US" dirty="0"/>
              <a:t>富足区间。这反映了随着我国人民生活不断改善，也印证了我国已经从过去的温饱阶段逐步发展过渡到小康，并正在向全面建成小康社会迈进。</a:t>
            </a:r>
            <a:endParaRPr lang="en-US" altLang="zh-CN" dirty="0"/>
          </a:p>
          <a:p>
            <a:pPr marL="0" indent="0" algn="just">
              <a:buNone/>
            </a:pPr>
            <a:endParaRPr lang="en-US" altLang="zh-CN" dirty="0"/>
          </a:p>
          <a:p>
            <a:pPr marL="0" indent="0" algn="just">
              <a:buNone/>
            </a:pPr>
            <a:r>
              <a:rPr lang="zh-CN" altLang="en-US" dirty="0">
                <a:latin typeface="微软雅黑" panose="020B0503020204020204" pitchFamily="34" charset="-122"/>
                <a:ea typeface="微软雅黑" panose="020B0503020204020204" pitchFamily="34" charset="-122"/>
              </a:rPr>
              <a:t>国家统计局网站</a:t>
            </a:r>
            <a:r>
              <a:rPr lang="en-US" altLang="zh-CN" dirty="0">
                <a:latin typeface="微软雅黑" panose="020B0503020204020204" pitchFamily="34" charset="-122"/>
                <a:ea typeface="微软雅黑" panose="020B0503020204020204" pitchFamily="34" charset="-122"/>
              </a:rPr>
              <a:t>2</a:t>
            </a:r>
            <a:r>
              <a:rPr lang="zh-CN" altLang="en-US" dirty="0">
                <a:latin typeface="微软雅黑" panose="020B0503020204020204" pitchFamily="34" charset="-122"/>
                <a:ea typeface="微软雅黑" panose="020B0503020204020204" pitchFamily="34" charset="-122"/>
              </a:rPr>
              <a:t>月</a:t>
            </a:r>
            <a:r>
              <a:rPr lang="en-US" altLang="zh-CN" dirty="0">
                <a:latin typeface="微软雅黑" panose="020B0503020204020204" pitchFamily="34" charset="-122"/>
                <a:ea typeface="微软雅黑" panose="020B0503020204020204" pitchFamily="34" charset="-122"/>
              </a:rPr>
              <a:t>28</a:t>
            </a:r>
            <a:r>
              <a:rPr lang="zh-CN" altLang="en-US" dirty="0">
                <a:latin typeface="微软雅黑" panose="020B0503020204020204" pitchFamily="34" charset="-122"/>
                <a:ea typeface="微软雅黑" panose="020B0503020204020204" pitchFamily="34" charset="-122"/>
              </a:rPr>
              <a:t>日发布我国</a:t>
            </a:r>
            <a:r>
              <a:rPr lang="en-US" altLang="zh-CN" dirty="0">
                <a:latin typeface="微软雅黑" panose="020B0503020204020204" pitchFamily="34" charset="-122"/>
                <a:ea typeface="微软雅黑" panose="020B0503020204020204" pitchFamily="34" charset="-122"/>
              </a:rPr>
              <a:t>2020</a:t>
            </a:r>
            <a:r>
              <a:rPr lang="zh-CN" altLang="en-US" dirty="0">
                <a:latin typeface="微软雅黑" panose="020B0503020204020204" pitchFamily="34" charset="-122"/>
                <a:ea typeface="微软雅黑" panose="020B0503020204020204" pitchFamily="34" charset="-122"/>
              </a:rPr>
              <a:t>年国民经济和社会发展统计公报。公报显示，</a:t>
            </a:r>
            <a:r>
              <a:rPr lang="en-US" altLang="zh-CN" dirty="0">
                <a:solidFill>
                  <a:srgbClr val="FF0000"/>
                </a:solidFill>
                <a:latin typeface="微软雅黑" panose="020B0503020204020204" pitchFamily="34" charset="-122"/>
                <a:ea typeface="微软雅黑" panose="020B0503020204020204" pitchFamily="34" charset="-122"/>
              </a:rPr>
              <a:t>2020</a:t>
            </a:r>
            <a:r>
              <a:rPr lang="zh-CN" altLang="en-US" dirty="0">
                <a:solidFill>
                  <a:srgbClr val="FF0000"/>
                </a:solidFill>
                <a:latin typeface="微软雅黑" panose="020B0503020204020204" pitchFamily="34" charset="-122"/>
                <a:ea typeface="微软雅黑" panose="020B0503020204020204" pitchFamily="34" charset="-122"/>
              </a:rPr>
              <a:t>年全国居民恩格尔系数为</a:t>
            </a:r>
            <a:r>
              <a:rPr lang="en-US" altLang="zh-CN" dirty="0">
                <a:solidFill>
                  <a:srgbClr val="FF0000"/>
                </a:solidFill>
                <a:latin typeface="微软雅黑" panose="020B0503020204020204" pitchFamily="34" charset="-122"/>
                <a:ea typeface="微软雅黑" panose="020B0503020204020204" pitchFamily="34" charset="-122"/>
              </a:rPr>
              <a:t>30.2%</a:t>
            </a:r>
            <a:r>
              <a:rPr lang="zh-CN" altLang="en-US" dirty="0">
                <a:solidFill>
                  <a:srgbClr val="FF0000"/>
                </a:solidFill>
                <a:latin typeface="微软雅黑" panose="020B0503020204020204" pitchFamily="34" charset="-122"/>
                <a:ea typeface="微软雅黑" panose="020B0503020204020204" pitchFamily="34" charset="-122"/>
              </a:rPr>
              <a:t>，其中城镇为</a:t>
            </a:r>
            <a:r>
              <a:rPr lang="en-US" altLang="zh-CN" dirty="0">
                <a:solidFill>
                  <a:srgbClr val="FF0000"/>
                </a:solidFill>
                <a:latin typeface="微软雅黑" panose="020B0503020204020204" pitchFamily="34" charset="-122"/>
                <a:ea typeface="微软雅黑" panose="020B0503020204020204" pitchFamily="34" charset="-122"/>
              </a:rPr>
              <a:t>29.2%</a:t>
            </a:r>
            <a:r>
              <a:rPr lang="zh-CN" altLang="en-US" dirty="0">
                <a:solidFill>
                  <a:srgbClr val="FF0000"/>
                </a:solidFill>
                <a:latin typeface="微软雅黑" panose="020B0503020204020204" pitchFamily="34" charset="-122"/>
                <a:ea typeface="微软雅黑" panose="020B0503020204020204" pitchFamily="34" charset="-122"/>
              </a:rPr>
              <a:t>，农村为</a:t>
            </a:r>
            <a:r>
              <a:rPr lang="en-US" altLang="zh-CN" dirty="0">
                <a:solidFill>
                  <a:srgbClr val="FF0000"/>
                </a:solidFill>
                <a:latin typeface="微软雅黑" panose="020B0503020204020204" pitchFamily="34" charset="-122"/>
                <a:ea typeface="微软雅黑" panose="020B0503020204020204" pitchFamily="34" charset="-122"/>
              </a:rPr>
              <a:t>32.7%</a:t>
            </a:r>
            <a:r>
              <a:rPr lang="zh-CN" altLang="en-US" dirty="0">
                <a:solidFill>
                  <a:srgbClr val="FF0000"/>
                </a:solidFill>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spTree>
    <p:extLst>
      <p:ext uri="{BB962C8B-B14F-4D97-AF65-F5344CB8AC3E}">
        <p14:creationId xmlns:p14="http://schemas.microsoft.com/office/powerpoint/2010/main" val="31182056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marL="0" indent="0" algn="just" eaLnBrk="1" hangingPunct="1">
              <a:buNone/>
            </a:pPr>
            <a:r>
              <a:rPr lang="zh-CN" altLang="en-US" sz="2400" dirty="0"/>
              <a:t>（</a:t>
            </a:r>
            <a:r>
              <a:rPr lang="en-US" altLang="zh-CN" sz="2400" dirty="0"/>
              <a:t>2</a:t>
            </a:r>
            <a:r>
              <a:rPr lang="zh-CN" altLang="en-US" sz="2400" dirty="0"/>
              <a:t>）消费结构</a:t>
            </a:r>
          </a:p>
          <a:p>
            <a:pPr marL="0" indent="0" algn="just">
              <a:buNone/>
            </a:pPr>
            <a:r>
              <a:rPr lang="zh-CN" altLang="en-US" sz="2400" dirty="0">
                <a:solidFill>
                  <a:srgbClr val="C00000"/>
                </a:solidFill>
              </a:rPr>
              <a:t>消费结构</a:t>
            </a:r>
            <a:r>
              <a:rPr lang="zh-CN" altLang="en-US" sz="2400" dirty="0"/>
              <a:t>指消费过程中人们所对的各种消费资料</a:t>
            </a:r>
            <a:r>
              <a:rPr lang="en-US" altLang="zh-CN" sz="2400" dirty="0"/>
              <a:t>(</a:t>
            </a:r>
            <a:r>
              <a:rPr lang="zh-CN" altLang="en-US" sz="2400" dirty="0"/>
              <a:t>包括劳务</a:t>
            </a:r>
            <a:r>
              <a:rPr lang="en-US" altLang="zh-CN" sz="2400" dirty="0"/>
              <a:t>)</a:t>
            </a:r>
            <a:r>
              <a:rPr lang="zh-CN" altLang="en-US" sz="2400" dirty="0"/>
              <a:t>的构成，即</a:t>
            </a:r>
            <a:r>
              <a:rPr lang="zh-CN" altLang="en-US" sz="2400" dirty="0">
                <a:solidFill>
                  <a:srgbClr val="C00000"/>
                </a:solidFill>
              </a:rPr>
              <a:t>各种消费支出占总支出的比例关系</a:t>
            </a:r>
            <a:r>
              <a:rPr lang="zh-CN" altLang="en-US" sz="2400" dirty="0"/>
              <a:t>。</a:t>
            </a:r>
            <a:endParaRPr lang="en-US" altLang="zh-CN" sz="2400" dirty="0"/>
          </a:p>
          <a:p>
            <a:pPr marL="0" indent="0" algn="just">
              <a:buNone/>
            </a:pPr>
            <a:r>
              <a:rPr lang="zh-CN" altLang="zh-CN" sz="2400" dirty="0"/>
              <a:t>影响消费者支出的因素有：</a:t>
            </a:r>
            <a:r>
              <a:rPr lang="zh-CN" altLang="zh-CN" sz="2400" dirty="0">
                <a:solidFill>
                  <a:srgbClr val="C00000"/>
                </a:solidFill>
              </a:rPr>
              <a:t>消费者收入；家庭生命周期阶段；家庭所在地点；消费产品供销状况；城市化水平；商品化水平；物价指数。</a:t>
            </a:r>
          </a:p>
          <a:p>
            <a:pPr marL="0" indent="0" algn="just">
              <a:buNone/>
            </a:pPr>
            <a:r>
              <a:rPr lang="zh-CN" altLang="en-US" sz="2400" dirty="0"/>
              <a:t>（</a:t>
            </a:r>
            <a:r>
              <a:rPr lang="en-US" altLang="zh-CN" sz="2400" dirty="0"/>
              <a:t>3</a:t>
            </a:r>
            <a:r>
              <a:rPr lang="zh-CN" altLang="en-US" sz="2400" dirty="0"/>
              <a:t>）</a:t>
            </a:r>
            <a:r>
              <a:rPr lang="zh-CN" altLang="zh-CN" sz="2400" dirty="0"/>
              <a:t>储蓄与信贷</a:t>
            </a:r>
            <a:r>
              <a:rPr lang="en-US" altLang="zh-CN" sz="2400" dirty="0"/>
              <a:t> </a:t>
            </a:r>
            <a:endParaRPr lang="zh-CN" altLang="zh-CN" sz="2400" dirty="0"/>
          </a:p>
          <a:p>
            <a:pPr algn="just" eaLnBrk="1" hangingPunct="1"/>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spTree>
    <p:extLst>
      <p:ext uri="{BB962C8B-B14F-4D97-AF65-F5344CB8AC3E}">
        <p14:creationId xmlns:p14="http://schemas.microsoft.com/office/powerpoint/2010/main" val="35437249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t>三、自然环境</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grpSp>
        <p:nvGrpSpPr>
          <p:cNvPr id="5" name="Group 5"/>
          <p:cNvGrpSpPr>
            <a:grpSpLocks/>
          </p:cNvGrpSpPr>
          <p:nvPr/>
        </p:nvGrpSpPr>
        <p:grpSpPr bwMode="auto">
          <a:xfrm>
            <a:off x="1363662" y="1988840"/>
            <a:ext cx="6408737" cy="1441450"/>
            <a:chOff x="521" y="1298"/>
            <a:chExt cx="4037" cy="1043"/>
          </a:xfrm>
        </p:grpSpPr>
        <p:sp>
          <p:nvSpPr>
            <p:cNvPr id="6" name="AutoShape 6"/>
            <p:cNvSpPr>
              <a:spLocks noChangeArrowheads="1"/>
            </p:cNvSpPr>
            <p:nvPr/>
          </p:nvSpPr>
          <p:spPr bwMode="auto">
            <a:xfrm>
              <a:off x="521" y="1298"/>
              <a:ext cx="4037" cy="1043"/>
            </a:xfrm>
            <a:prstGeom prst="flowChartAlternateProcess">
              <a:avLst/>
            </a:prstGeom>
            <a:noFill/>
            <a:ln w="38100">
              <a:solidFill>
                <a:schemeClr val="accent1"/>
              </a:solid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txBody>
            <a:bodyPr wrap="none" anchor="ctr">
              <a:flatTx/>
            </a:bodyPr>
            <a:lstStyle/>
            <a:p>
              <a:endParaRPr lang="zh-CN" altLang="en-US"/>
            </a:p>
          </p:txBody>
        </p:sp>
        <p:sp>
          <p:nvSpPr>
            <p:cNvPr id="7" name="Text Box 7"/>
            <p:cNvSpPr txBox="1">
              <a:spLocks noChangeArrowheads="1"/>
            </p:cNvSpPr>
            <p:nvPr/>
          </p:nvSpPr>
          <p:spPr bwMode="auto">
            <a:xfrm>
              <a:off x="657" y="1298"/>
              <a:ext cx="3856" cy="94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dirty="0">
                  <a:solidFill>
                    <a:srgbClr val="EE2A2A"/>
                  </a:solidFill>
                  <a:latin typeface="楷体_GB2312" pitchFamily="49" charset="-122"/>
                  <a:ea typeface="楷体_GB2312" pitchFamily="49" charset="-122"/>
                </a:rPr>
                <a:t>1</a:t>
              </a:r>
              <a:r>
                <a:rPr lang="zh-CN" altLang="en-US" sz="2000" dirty="0">
                  <a:solidFill>
                    <a:srgbClr val="EE2A2A"/>
                  </a:solidFill>
                  <a:latin typeface="楷体_GB2312" pitchFamily="49" charset="-122"/>
                  <a:ea typeface="楷体_GB2312" pitchFamily="49" charset="-122"/>
                </a:rPr>
                <a:t>、某些自然资源短缺或即将短缺</a:t>
              </a:r>
            </a:p>
            <a:p>
              <a:r>
                <a:rPr lang="zh-CN" altLang="en-US" sz="2000" dirty="0">
                  <a:latin typeface="楷体_GB2312" pitchFamily="49" charset="-122"/>
                  <a:ea typeface="楷体_GB2312" pitchFamily="49" charset="-122"/>
                </a:rPr>
                <a:t>      取之不尽用之不竭的资源</a:t>
              </a:r>
            </a:p>
            <a:p>
              <a:r>
                <a:rPr lang="zh-CN" altLang="en-US" sz="2000" dirty="0">
                  <a:latin typeface="楷体_GB2312" pitchFamily="49" charset="-122"/>
                  <a:ea typeface="楷体_GB2312" pitchFamily="49" charset="-122"/>
                </a:rPr>
                <a:t>      有限但可以更新的资源</a:t>
              </a:r>
            </a:p>
            <a:p>
              <a:r>
                <a:rPr lang="zh-CN" altLang="en-US" sz="2000" dirty="0">
                  <a:latin typeface="楷体_GB2312" pitchFamily="49" charset="-122"/>
                  <a:ea typeface="楷体_GB2312" pitchFamily="49" charset="-122"/>
                </a:rPr>
                <a:t>      有限但不能更新的资源</a:t>
              </a:r>
            </a:p>
          </p:txBody>
        </p:sp>
      </p:grpSp>
      <p:grpSp>
        <p:nvGrpSpPr>
          <p:cNvPr id="8" name="Group 8"/>
          <p:cNvGrpSpPr>
            <a:grpSpLocks/>
          </p:cNvGrpSpPr>
          <p:nvPr/>
        </p:nvGrpSpPr>
        <p:grpSpPr bwMode="auto">
          <a:xfrm>
            <a:off x="1292225" y="3839218"/>
            <a:ext cx="6408737" cy="719138"/>
            <a:chOff x="521" y="2477"/>
            <a:chExt cx="4037" cy="453"/>
          </a:xfrm>
        </p:grpSpPr>
        <p:sp>
          <p:nvSpPr>
            <p:cNvPr id="9" name="AutoShape 9"/>
            <p:cNvSpPr>
              <a:spLocks noChangeArrowheads="1"/>
            </p:cNvSpPr>
            <p:nvPr/>
          </p:nvSpPr>
          <p:spPr bwMode="auto">
            <a:xfrm>
              <a:off x="521" y="2477"/>
              <a:ext cx="4037" cy="453"/>
            </a:xfrm>
            <a:prstGeom prst="flowChartAlternateProcess">
              <a:avLst/>
            </a:prstGeom>
            <a:noFill/>
            <a:ln w="38100">
              <a:solidFill>
                <a:schemeClr val="accent1"/>
              </a:solid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txBody>
            <a:bodyPr wrap="none" anchor="ctr">
              <a:flatTx/>
            </a:bodyPr>
            <a:lstStyle/>
            <a:p>
              <a:endParaRPr lang="zh-CN" altLang="en-US"/>
            </a:p>
          </p:txBody>
        </p:sp>
        <p:sp>
          <p:nvSpPr>
            <p:cNvPr id="10" name="Text Box 10"/>
            <p:cNvSpPr txBox="1">
              <a:spLocks noChangeArrowheads="1"/>
            </p:cNvSpPr>
            <p:nvPr/>
          </p:nvSpPr>
          <p:spPr bwMode="auto">
            <a:xfrm>
              <a:off x="657" y="2533"/>
              <a:ext cx="3879" cy="2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ct val="90000"/>
                </a:lnSpc>
                <a:spcBef>
                  <a:spcPct val="20000"/>
                </a:spcBef>
                <a:buClr>
                  <a:schemeClr val="hlink"/>
                </a:buClr>
                <a:buFont typeface="Wingdings" panose="05000000000000000000" pitchFamily="2" charset="2"/>
                <a:buNone/>
              </a:pPr>
              <a:r>
                <a:rPr lang="en-US" altLang="zh-CN" sz="2000" dirty="0">
                  <a:latin typeface="Arial" panose="020B0604020202020204" pitchFamily="34" charset="0"/>
                </a:rPr>
                <a:t> </a:t>
              </a:r>
              <a:r>
                <a:rPr lang="en-US" altLang="zh-CN" sz="2000" dirty="0">
                  <a:solidFill>
                    <a:srgbClr val="EE2A2A"/>
                  </a:solidFill>
                  <a:latin typeface="楷体_GB2312" pitchFamily="49" charset="-122"/>
                  <a:ea typeface="楷体_GB2312" pitchFamily="49" charset="-122"/>
                </a:rPr>
                <a:t>2</a:t>
              </a:r>
              <a:r>
                <a:rPr lang="zh-CN" altLang="en-US" sz="2000" dirty="0">
                  <a:solidFill>
                    <a:srgbClr val="EE2A2A"/>
                  </a:solidFill>
                  <a:latin typeface="楷体_GB2312" pitchFamily="49" charset="-122"/>
                  <a:ea typeface="楷体_GB2312" pitchFamily="49" charset="-122"/>
                </a:rPr>
                <a:t>、环境污染日益严重</a:t>
              </a:r>
            </a:p>
          </p:txBody>
        </p:sp>
      </p:grpSp>
      <p:grpSp>
        <p:nvGrpSpPr>
          <p:cNvPr id="11" name="Group 11"/>
          <p:cNvGrpSpPr>
            <a:grpSpLocks/>
          </p:cNvGrpSpPr>
          <p:nvPr/>
        </p:nvGrpSpPr>
        <p:grpSpPr bwMode="auto">
          <a:xfrm>
            <a:off x="1328736" y="4979772"/>
            <a:ext cx="6408737" cy="719137"/>
            <a:chOff x="521" y="3067"/>
            <a:chExt cx="4037" cy="453"/>
          </a:xfrm>
        </p:grpSpPr>
        <p:sp>
          <p:nvSpPr>
            <p:cNvPr id="12" name="AutoShape 12"/>
            <p:cNvSpPr>
              <a:spLocks noChangeArrowheads="1"/>
            </p:cNvSpPr>
            <p:nvPr/>
          </p:nvSpPr>
          <p:spPr bwMode="auto">
            <a:xfrm>
              <a:off x="521" y="3067"/>
              <a:ext cx="4037" cy="453"/>
            </a:xfrm>
            <a:prstGeom prst="flowChartAlternateProcess">
              <a:avLst/>
            </a:prstGeom>
            <a:noFill/>
            <a:ln w="38100">
              <a:solidFill>
                <a:schemeClr val="accent1"/>
              </a:solidFill>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17961" dir="2700000" algn="ctr" rotWithShape="0">
                      <a:schemeClr val="accent1">
                        <a:gamma/>
                        <a:shade val="60000"/>
                        <a:invGamma/>
                      </a:schemeClr>
                    </a:outerShdw>
                  </a:effectLst>
                </a14:hiddenEffects>
              </a:ext>
            </a:extLst>
          </p:spPr>
          <p:txBody>
            <a:bodyPr wrap="none" anchor="ctr">
              <a:flatTx/>
            </a:bodyPr>
            <a:lstStyle/>
            <a:p>
              <a:endParaRPr lang="zh-CN" altLang="en-US"/>
            </a:p>
          </p:txBody>
        </p:sp>
        <p:sp>
          <p:nvSpPr>
            <p:cNvPr id="13" name="Text Box 13"/>
            <p:cNvSpPr txBox="1">
              <a:spLocks noChangeArrowheads="1"/>
            </p:cNvSpPr>
            <p:nvPr/>
          </p:nvSpPr>
          <p:spPr bwMode="auto">
            <a:xfrm>
              <a:off x="657" y="3113"/>
              <a:ext cx="3856" cy="25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800100" indent="-342900">
                <a:defRPr>
                  <a:solidFill>
                    <a:schemeClr val="tx1"/>
                  </a:solidFill>
                  <a:latin typeface="Arial" panose="020B0604020202020204" pitchFamily="34" charset="0"/>
                  <a:ea typeface="宋体" panose="02010600030101010101" pitchFamily="2" charset="-122"/>
                </a:defRPr>
              </a:lvl2pPr>
              <a:lvl3pPr marL="1257300" indent="-342900">
                <a:defRPr>
                  <a:solidFill>
                    <a:schemeClr val="tx1"/>
                  </a:solidFill>
                  <a:latin typeface="Arial" panose="020B0604020202020204" pitchFamily="34" charset="0"/>
                  <a:ea typeface="宋体" panose="02010600030101010101" pitchFamily="2" charset="-122"/>
                </a:defRPr>
              </a:lvl3pPr>
              <a:lvl4pPr marL="1714500" indent="-342900">
                <a:defRPr>
                  <a:solidFill>
                    <a:schemeClr val="tx1"/>
                  </a:solidFill>
                  <a:latin typeface="Arial" panose="020B0604020202020204" pitchFamily="34" charset="0"/>
                  <a:ea typeface="宋体" panose="02010600030101010101" pitchFamily="2" charset="-122"/>
                </a:defRPr>
              </a:lvl4pPr>
              <a:lvl5pPr marL="2171700" indent="-342900">
                <a:defRPr>
                  <a:solidFill>
                    <a:schemeClr val="tx1"/>
                  </a:solidFill>
                  <a:latin typeface="Arial" panose="020B0604020202020204" pitchFamily="34" charset="0"/>
                  <a:ea typeface="宋体" panose="02010600030101010101" pitchFamily="2" charset="-122"/>
                </a:defRPr>
              </a:lvl5pPr>
              <a:lvl6pPr marL="26289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861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5433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4000500" indent="-3429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000" dirty="0">
                  <a:solidFill>
                    <a:srgbClr val="EE2A2A"/>
                  </a:solidFill>
                  <a:latin typeface="楷体_GB2312" pitchFamily="49" charset="-122"/>
                  <a:ea typeface="楷体_GB2312" pitchFamily="49" charset="-122"/>
                </a:rPr>
                <a:t>3</a:t>
              </a:r>
              <a:r>
                <a:rPr lang="zh-CN" altLang="en-US" sz="2000" dirty="0">
                  <a:solidFill>
                    <a:srgbClr val="EE2A2A"/>
                  </a:solidFill>
                  <a:latin typeface="楷体_GB2312" pitchFamily="49" charset="-122"/>
                  <a:ea typeface="楷体_GB2312" pitchFamily="49" charset="-122"/>
                </a:rPr>
                <a:t>、政府对自然资源管理的干预日益加强</a:t>
              </a:r>
            </a:p>
          </p:txBody>
        </p:sp>
      </p:grpSp>
    </p:spTree>
    <p:extLst>
      <p:ext uri="{BB962C8B-B14F-4D97-AF65-F5344CB8AC3E}">
        <p14:creationId xmlns:p14="http://schemas.microsoft.com/office/powerpoint/2010/main" val="2903485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out)">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3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plus(out)">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3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plus(out)">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977901"/>
            <a:ext cx="8034337" cy="5338764"/>
          </a:xfrm>
        </p:spPr>
        <p:txBody>
          <a:bodyPr/>
          <a:lstStyle/>
          <a:p>
            <a:pPr>
              <a:lnSpc>
                <a:spcPct val="100000"/>
              </a:lnSpc>
              <a:buClr>
                <a:srgbClr val="C00000"/>
              </a:buClr>
              <a:buSzPct val="80000"/>
              <a:buNone/>
            </a:pPr>
            <a:r>
              <a:rPr lang="en-US" altLang="zh-CN" sz="2400" dirty="0">
                <a:solidFill>
                  <a:srgbClr val="C00000"/>
                </a:solidFill>
                <a:latin typeface="+mn-ea"/>
              </a:rPr>
              <a:t>3.1.2</a:t>
            </a:r>
            <a:r>
              <a:rPr lang="zh-CN" altLang="en-US" sz="2400" dirty="0">
                <a:solidFill>
                  <a:srgbClr val="C00000"/>
                </a:solidFill>
                <a:latin typeface="+mn-ea"/>
              </a:rPr>
              <a:t>汽车市场营销环境分析的意义</a:t>
            </a:r>
          </a:p>
          <a:p>
            <a:pPr>
              <a:lnSpc>
                <a:spcPct val="100000"/>
              </a:lnSpc>
              <a:buClr>
                <a:srgbClr val="C00000"/>
              </a:buClr>
              <a:buSzPct val="80000"/>
              <a:buNone/>
            </a:pPr>
            <a:r>
              <a:rPr lang="en-US" altLang="zh-CN" dirty="0">
                <a:latin typeface="+mn-ea"/>
              </a:rPr>
              <a:t>1.</a:t>
            </a:r>
            <a:r>
              <a:rPr lang="zh-CN" altLang="en-US" dirty="0">
                <a:latin typeface="+mn-ea"/>
              </a:rPr>
              <a:t>汽车市场营销环境分析是汽车企业市场营销活动的立足点</a:t>
            </a:r>
          </a:p>
          <a:p>
            <a:pPr>
              <a:lnSpc>
                <a:spcPct val="100000"/>
              </a:lnSpc>
              <a:buClr>
                <a:srgbClr val="C00000"/>
              </a:buClr>
              <a:buSzPct val="80000"/>
              <a:buNone/>
            </a:pPr>
            <a:r>
              <a:rPr lang="en-US" altLang="zh-CN" dirty="0">
                <a:latin typeface="+mn-ea"/>
              </a:rPr>
              <a:t>2.</a:t>
            </a:r>
            <a:r>
              <a:rPr lang="zh-CN" altLang="en-US" dirty="0">
                <a:latin typeface="+mn-ea"/>
              </a:rPr>
              <a:t>汽车市场营销环境分析使汽车企业发现经营机会，避免环境威胁</a:t>
            </a:r>
          </a:p>
          <a:p>
            <a:pPr>
              <a:lnSpc>
                <a:spcPct val="100000"/>
              </a:lnSpc>
              <a:buClr>
                <a:srgbClr val="C00000"/>
              </a:buClr>
              <a:buSzPct val="80000"/>
              <a:buNone/>
            </a:pPr>
            <a:r>
              <a:rPr lang="en-US" altLang="zh-CN" dirty="0">
                <a:latin typeface="+mn-ea"/>
              </a:rPr>
              <a:t>3.</a:t>
            </a:r>
            <a:r>
              <a:rPr lang="zh-CN" altLang="en-US" dirty="0">
                <a:latin typeface="+mn-ea"/>
              </a:rPr>
              <a:t>汽车市场营销环境分析使汽车企业经营决策具有科学依据</a:t>
            </a:r>
            <a:endParaRPr lang="en-US" altLang="zh-CN" dirty="0">
              <a:latin typeface="+mn-ea"/>
            </a:endParaRPr>
          </a:p>
          <a:p>
            <a:pPr>
              <a:lnSpc>
                <a:spcPct val="100000"/>
              </a:lnSpc>
              <a:buClr>
                <a:srgbClr val="C00000"/>
              </a:buClr>
              <a:buSzPct val="80000"/>
              <a:buNone/>
            </a:pPr>
            <a:endParaRPr lang="zh-CN" altLang="en-US" dirty="0">
              <a:latin typeface="+mn-ea"/>
            </a:endParaRPr>
          </a:p>
          <a:p>
            <a:pPr marL="0" indent="0">
              <a:buNone/>
            </a:pPr>
            <a:r>
              <a:rPr lang="en-US" altLang="zh-CN" sz="2400" dirty="0">
                <a:solidFill>
                  <a:srgbClr val="C00000"/>
                </a:solidFill>
              </a:rPr>
              <a:t>3.1.3</a:t>
            </a:r>
            <a:r>
              <a:rPr lang="zh-CN" altLang="en-US" sz="2400" dirty="0">
                <a:solidFill>
                  <a:srgbClr val="C00000"/>
                </a:solidFill>
              </a:rPr>
              <a:t>汽车营销环境的特征</a:t>
            </a:r>
          </a:p>
          <a:p>
            <a:pPr>
              <a:lnSpc>
                <a:spcPct val="100000"/>
              </a:lnSpc>
              <a:buClr>
                <a:srgbClr val="C00000"/>
              </a:buClr>
              <a:buSzPct val="80000"/>
              <a:buNone/>
            </a:pPr>
            <a:r>
              <a:rPr lang="en-US" altLang="zh-CN" dirty="0">
                <a:latin typeface="+mn-ea"/>
              </a:rPr>
              <a:t>1</a:t>
            </a:r>
            <a:r>
              <a:rPr lang="zh-CN" altLang="en-US" dirty="0">
                <a:latin typeface="+mn-ea"/>
              </a:rPr>
              <a:t>．客观性</a:t>
            </a:r>
          </a:p>
          <a:p>
            <a:pPr>
              <a:lnSpc>
                <a:spcPct val="100000"/>
              </a:lnSpc>
              <a:buClr>
                <a:srgbClr val="C00000"/>
              </a:buClr>
              <a:buSzPct val="80000"/>
              <a:buNone/>
            </a:pPr>
            <a:r>
              <a:rPr lang="en-US" altLang="zh-CN" dirty="0">
                <a:latin typeface="+mn-ea"/>
              </a:rPr>
              <a:t>2</a:t>
            </a:r>
            <a:r>
              <a:rPr lang="zh-CN" altLang="en-US" dirty="0">
                <a:latin typeface="+mn-ea"/>
              </a:rPr>
              <a:t>．差异性</a:t>
            </a:r>
          </a:p>
          <a:p>
            <a:pPr>
              <a:lnSpc>
                <a:spcPct val="100000"/>
              </a:lnSpc>
              <a:buClr>
                <a:srgbClr val="C00000"/>
              </a:buClr>
              <a:buSzPct val="80000"/>
              <a:buNone/>
            </a:pPr>
            <a:r>
              <a:rPr lang="en-US" altLang="zh-CN" dirty="0">
                <a:latin typeface="+mn-ea"/>
              </a:rPr>
              <a:t>3</a:t>
            </a:r>
            <a:r>
              <a:rPr lang="zh-CN" altLang="en-US" dirty="0">
                <a:latin typeface="+mn-ea"/>
              </a:rPr>
              <a:t>．相关性</a:t>
            </a:r>
          </a:p>
          <a:p>
            <a:pPr>
              <a:lnSpc>
                <a:spcPct val="100000"/>
              </a:lnSpc>
              <a:buClr>
                <a:srgbClr val="C00000"/>
              </a:buClr>
              <a:buSzPct val="80000"/>
              <a:buNone/>
            </a:pPr>
            <a:r>
              <a:rPr lang="en-US" altLang="zh-CN" dirty="0">
                <a:latin typeface="+mn-ea"/>
              </a:rPr>
              <a:t>4</a:t>
            </a:r>
            <a:r>
              <a:rPr lang="zh-CN" altLang="en-US" dirty="0">
                <a:latin typeface="+mn-ea"/>
              </a:rPr>
              <a:t>．动态性</a:t>
            </a:r>
          </a:p>
          <a:p>
            <a:pPr>
              <a:lnSpc>
                <a:spcPct val="100000"/>
              </a:lnSpc>
              <a:buClr>
                <a:srgbClr val="C00000"/>
              </a:buClr>
              <a:buSzPct val="80000"/>
              <a:buNone/>
            </a:pPr>
            <a:r>
              <a:rPr lang="en-US" altLang="zh-CN" dirty="0">
                <a:latin typeface="+mn-ea"/>
              </a:rPr>
              <a:t>5</a:t>
            </a:r>
            <a:r>
              <a:rPr lang="zh-CN" altLang="en-US" dirty="0">
                <a:latin typeface="+mn-ea"/>
              </a:rPr>
              <a:t>．不可控性</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Tree>
    <p:extLst>
      <p:ext uri="{BB962C8B-B14F-4D97-AF65-F5344CB8AC3E}">
        <p14:creationId xmlns:p14="http://schemas.microsoft.com/office/powerpoint/2010/main" val="15982143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t>四、技术环境</a:t>
            </a:r>
            <a:endParaRPr lang="en-US" altLang="zh-CN" sz="2400"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sp>
        <p:nvSpPr>
          <p:cNvPr id="5" name="Text Box 5"/>
          <p:cNvSpPr txBox="1">
            <a:spLocks noChangeArrowheads="1"/>
          </p:cNvSpPr>
          <p:nvPr/>
        </p:nvSpPr>
        <p:spPr bwMode="auto">
          <a:xfrm>
            <a:off x="899592" y="1844824"/>
            <a:ext cx="7200900" cy="2490787"/>
          </a:xfrm>
          <a:prstGeom prst="rect">
            <a:avLst/>
          </a:prstGeom>
          <a:noFill/>
          <a:ln w="254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Blip>
                <a:blip r:embed="rId2"/>
              </a:buBlip>
            </a:pPr>
            <a:r>
              <a:rPr lang="en-US" altLang="zh-CN" sz="2400" dirty="0">
                <a:latin typeface="Arial" panose="020B0604020202020204" pitchFamily="34" charset="0"/>
                <a:ea typeface="楷体_GB2312" pitchFamily="49" charset="-122"/>
              </a:rPr>
              <a:t> </a:t>
            </a:r>
            <a:r>
              <a:rPr lang="zh-CN" altLang="en-US" sz="2400" dirty="0">
                <a:latin typeface="Arial" panose="020B0604020202020204" pitchFamily="34" charset="0"/>
                <a:ea typeface="楷体_GB2312" pitchFamily="49" charset="-122"/>
              </a:rPr>
              <a:t>新技术是一种创造性的毁灭力量</a:t>
            </a:r>
          </a:p>
          <a:p>
            <a:pPr>
              <a:spcBef>
                <a:spcPct val="50000"/>
              </a:spcBef>
              <a:buFontTx/>
              <a:buBlip>
                <a:blip r:embed="rId2"/>
              </a:buBlip>
            </a:pPr>
            <a:r>
              <a:rPr lang="zh-CN" altLang="en-US" sz="2400" dirty="0">
                <a:latin typeface="Arial" panose="020B0604020202020204" pitchFamily="34" charset="0"/>
                <a:ea typeface="楷体_GB2312" pitchFamily="49" charset="-122"/>
              </a:rPr>
              <a:t> 新技术革命有利于企业改善经营管理</a:t>
            </a:r>
          </a:p>
          <a:p>
            <a:pPr>
              <a:spcBef>
                <a:spcPct val="50000"/>
              </a:spcBef>
              <a:buFontTx/>
              <a:buBlip>
                <a:blip r:embed="rId2"/>
              </a:buBlip>
            </a:pPr>
            <a:r>
              <a:rPr lang="zh-CN" altLang="en-US" sz="2400" dirty="0">
                <a:latin typeface="Arial" panose="020B0604020202020204" pitchFamily="34" charset="0"/>
                <a:ea typeface="楷体_GB2312" pitchFamily="49" charset="-122"/>
              </a:rPr>
              <a:t> 新技术革命将影响零售商业结构和消费者购物习惯</a:t>
            </a:r>
          </a:p>
          <a:p>
            <a:pPr>
              <a:spcBef>
                <a:spcPct val="50000"/>
              </a:spcBef>
              <a:buFontTx/>
              <a:buBlip>
                <a:blip r:embed="rId2"/>
              </a:buBlip>
            </a:pPr>
            <a:r>
              <a:rPr lang="zh-CN" altLang="en-US" sz="2400" dirty="0">
                <a:latin typeface="Arial" panose="020B0604020202020204" pitchFamily="34" charset="0"/>
                <a:ea typeface="楷体_GB2312" pitchFamily="49" charset="-122"/>
              </a:rPr>
              <a:t> 知识经济带来的机会与挑战</a:t>
            </a:r>
          </a:p>
        </p:txBody>
      </p:sp>
      <p:sp>
        <p:nvSpPr>
          <p:cNvPr id="6" name="矩形 5"/>
          <p:cNvSpPr/>
          <p:nvPr/>
        </p:nvSpPr>
        <p:spPr>
          <a:xfrm>
            <a:off x="902312" y="4772140"/>
            <a:ext cx="2589568" cy="369332"/>
          </a:xfrm>
          <a:prstGeom prst="rect">
            <a:avLst/>
          </a:prstGeom>
        </p:spPr>
        <p:txBody>
          <a:bodyPr wrap="square">
            <a:spAutoFit/>
          </a:bodyPr>
          <a:lstStyle/>
          <a:p>
            <a:r>
              <a:rPr lang="zh-CN" altLang="en-US" dirty="0">
                <a:hlinkClick r:id="rId3" action="ppaction://hlinkfile"/>
              </a:rPr>
              <a:t>奥迪新科技广告</a:t>
            </a:r>
            <a:endParaRPr lang="zh-CN" altLang="en-US" dirty="0"/>
          </a:p>
        </p:txBody>
      </p:sp>
    </p:spTree>
    <p:extLst>
      <p:ext uri="{BB962C8B-B14F-4D97-AF65-F5344CB8AC3E}">
        <p14:creationId xmlns:p14="http://schemas.microsoft.com/office/powerpoint/2010/main" val="179361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dissolv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p:cTn id="17" dur="1000" fill="hold"/>
                                        <p:tgtEl>
                                          <p:spTgt spid="5">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5">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5">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4" fill="hold" nodeType="clickEffect">
                                  <p:stCondLst>
                                    <p:cond delay="0"/>
                                  </p:stCondLst>
                                  <p:childTnLst>
                                    <p:set>
                                      <p:cBhvr>
                                        <p:cTn id="23" dur="1" fill="hold">
                                          <p:stCondLst>
                                            <p:cond delay="0"/>
                                          </p:stCondLst>
                                        </p:cTn>
                                        <p:tgtEl>
                                          <p:spTgt spid="5">
                                            <p:txEl>
                                              <p:pRg st="3" end="3"/>
                                            </p:txEl>
                                          </p:spTgt>
                                        </p:tgtEl>
                                        <p:attrNameLst>
                                          <p:attrName>style.visibility</p:attrName>
                                        </p:attrNameLst>
                                      </p:cBhvr>
                                      <p:to>
                                        <p:strVal val="visible"/>
                                      </p:to>
                                    </p:set>
                                    <p:animEffect transition="in" filter="wheel(4)">
                                      <p:cBhvr>
                                        <p:cTn id="24" dur="2000"/>
                                        <p:tgtEl>
                                          <p:spTgt spid="5">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
        <p:nvSpPr>
          <p:cNvPr id="5" name="Rectangle 3"/>
          <p:cNvSpPr txBox="1">
            <a:spLocks noChangeArrowheads="1"/>
          </p:cNvSpPr>
          <p:nvPr/>
        </p:nvSpPr>
        <p:spPr bwMode="auto">
          <a:xfrm>
            <a:off x="685764" y="1279526"/>
            <a:ext cx="8229636" cy="4719737"/>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a:lstStyle>
          <a:p>
            <a:pPr marL="0" indent="0">
              <a:buNone/>
            </a:pPr>
            <a:r>
              <a:rPr lang="zh-CN" altLang="en-US" sz="2400" b="1" kern="0" dirty="0"/>
              <a:t>五、政治法律环境</a:t>
            </a:r>
            <a:endParaRPr lang="zh-CN" altLang="en-US" sz="2400" kern="0" dirty="0"/>
          </a:p>
        </p:txBody>
      </p:sp>
      <p:grpSp>
        <p:nvGrpSpPr>
          <p:cNvPr id="6" name="Group 5"/>
          <p:cNvGrpSpPr>
            <a:grpSpLocks/>
          </p:cNvGrpSpPr>
          <p:nvPr/>
        </p:nvGrpSpPr>
        <p:grpSpPr bwMode="auto">
          <a:xfrm>
            <a:off x="1114426" y="1904207"/>
            <a:ext cx="5688012" cy="685800"/>
            <a:chOff x="703" y="1162"/>
            <a:chExt cx="3583" cy="432"/>
          </a:xfrm>
        </p:grpSpPr>
        <p:sp>
          <p:nvSpPr>
            <p:cNvPr id="7" name="AutoShape 12"/>
            <p:cNvSpPr>
              <a:spLocks noChangeArrowheads="1"/>
            </p:cNvSpPr>
            <p:nvPr/>
          </p:nvSpPr>
          <p:spPr bwMode="gray">
            <a:xfrm>
              <a:off x="992" y="1237"/>
              <a:ext cx="3294" cy="288"/>
            </a:xfrm>
            <a:prstGeom prst="roundRect">
              <a:avLst>
                <a:gd name="adj" fmla="val 16667"/>
              </a:avLst>
            </a:prstGeom>
            <a:solidFill>
              <a:srgbClr val="9999FF"/>
            </a:solidFill>
            <a:ln w="12700" algn="ctr">
              <a:solidFill>
                <a:srgbClr val="FFFFFF"/>
              </a:solidFill>
              <a:round/>
              <a:headEnd/>
              <a:tailEnd/>
            </a:ln>
            <a:effectLst>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sz="2400"/>
            </a:p>
          </p:txBody>
        </p:sp>
        <p:sp>
          <p:nvSpPr>
            <p:cNvPr id="8" name="AutoShape 13"/>
            <p:cNvSpPr>
              <a:spLocks noChangeArrowheads="1"/>
            </p:cNvSpPr>
            <p:nvPr/>
          </p:nvSpPr>
          <p:spPr bwMode="gray">
            <a:xfrm>
              <a:off x="703" y="1162"/>
              <a:ext cx="520" cy="432"/>
            </a:xfrm>
            <a:prstGeom prst="diamond">
              <a:avLst/>
            </a:prstGeom>
            <a:solidFill>
              <a:srgbClr val="9999FF"/>
            </a:solidFill>
            <a:ln w="25400" algn="ctr">
              <a:solidFill>
                <a:srgbClr val="FFFFFF"/>
              </a:solidFill>
              <a:miter lim="800000"/>
              <a:headEnd/>
              <a:tailEnd/>
            </a:ln>
            <a:effectLst>
              <a:outerShdw dist="63500" dir="2212194" algn="ctr" rotWithShape="0">
                <a:srgbClr val="333333">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sz="2400"/>
            </a:p>
          </p:txBody>
        </p:sp>
        <p:grpSp>
          <p:nvGrpSpPr>
            <p:cNvPr id="9" name="Group 8"/>
            <p:cNvGrpSpPr>
              <a:grpSpLocks/>
            </p:cNvGrpSpPr>
            <p:nvPr/>
          </p:nvGrpSpPr>
          <p:grpSpPr bwMode="auto">
            <a:xfrm>
              <a:off x="843" y="1224"/>
              <a:ext cx="3389" cy="288"/>
              <a:chOff x="843" y="1224"/>
              <a:chExt cx="3389" cy="288"/>
            </a:xfrm>
          </p:grpSpPr>
          <p:sp>
            <p:nvSpPr>
              <p:cNvPr id="10" name="Text Box 14"/>
              <p:cNvSpPr txBox="1">
                <a:spLocks noChangeArrowheads="1"/>
              </p:cNvSpPr>
              <p:nvPr/>
            </p:nvSpPr>
            <p:spPr bwMode="gray">
              <a:xfrm>
                <a:off x="1292" y="1253"/>
                <a:ext cx="294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rgbClr val="000000"/>
                    </a:solidFill>
                    <a:ea typeface="楷体_GB2312" pitchFamily="49" charset="-122"/>
                  </a:rPr>
                  <a:t>法律对工商业的限制和保护</a:t>
                </a:r>
              </a:p>
            </p:txBody>
          </p:sp>
          <p:sp>
            <p:nvSpPr>
              <p:cNvPr id="11" name="Text Box 15"/>
              <p:cNvSpPr txBox="1">
                <a:spLocks noChangeArrowheads="1"/>
              </p:cNvSpPr>
              <p:nvPr/>
            </p:nvSpPr>
            <p:spPr bwMode="gray">
              <a:xfrm>
                <a:off x="843" y="1224"/>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2400">
                    <a:solidFill>
                      <a:srgbClr val="FFFFFF"/>
                    </a:solidFill>
                  </a:rPr>
                  <a:t>1</a:t>
                </a:r>
              </a:p>
            </p:txBody>
          </p:sp>
        </p:grpSp>
      </p:grpSp>
      <p:grpSp>
        <p:nvGrpSpPr>
          <p:cNvPr id="12" name="Group 11"/>
          <p:cNvGrpSpPr>
            <a:grpSpLocks/>
          </p:cNvGrpSpPr>
          <p:nvPr/>
        </p:nvGrpSpPr>
        <p:grpSpPr bwMode="auto">
          <a:xfrm>
            <a:off x="1135196" y="2768296"/>
            <a:ext cx="5885076" cy="882650"/>
            <a:chOff x="1020" y="1570"/>
            <a:chExt cx="3357" cy="556"/>
          </a:xfrm>
        </p:grpSpPr>
        <p:sp>
          <p:nvSpPr>
            <p:cNvPr id="13" name="AutoShape 17"/>
            <p:cNvSpPr>
              <a:spLocks noChangeArrowheads="1"/>
            </p:cNvSpPr>
            <p:nvPr/>
          </p:nvSpPr>
          <p:spPr bwMode="gray">
            <a:xfrm>
              <a:off x="1291" y="1645"/>
              <a:ext cx="3086" cy="288"/>
            </a:xfrm>
            <a:prstGeom prst="roundRect">
              <a:avLst>
                <a:gd name="adj" fmla="val 16667"/>
              </a:avLst>
            </a:prstGeom>
            <a:solidFill>
              <a:srgbClr val="9FCAD3"/>
            </a:solidFill>
            <a:ln w="12700" algn="ctr">
              <a:solidFill>
                <a:srgbClr val="FFFFFF"/>
              </a:solidFill>
              <a:round/>
              <a:headEnd/>
              <a:tailEnd/>
            </a:ln>
            <a:effectLst>
              <a:outerShdw dist="99190" dir="2388334" algn="ctr" rotWithShape="0">
                <a:srgbClr val="333333">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sz="2400"/>
            </a:p>
          </p:txBody>
        </p:sp>
        <p:sp>
          <p:nvSpPr>
            <p:cNvPr id="14" name="AutoShape 18"/>
            <p:cNvSpPr>
              <a:spLocks noChangeArrowheads="1"/>
            </p:cNvSpPr>
            <p:nvPr/>
          </p:nvSpPr>
          <p:spPr bwMode="gray">
            <a:xfrm>
              <a:off x="1020" y="1570"/>
              <a:ext cx="487" cy="432"/>
            </a:xfrm>
            <a:prstGeom prst="diamond">
              <a:avLst/>
            </a:prstGeom>
            <a:solidFill>
              <a:srgbClr val="9FCAD3"/>
            </a:solidFill>
            <a:ln w="25400" algn="ctr">
              <a:solidFill>
                <a:srgbClr val="FFFFFF"/>
              </a:solidFill>
              <a:miter lim="800000"/>
              <a:headEnd/>
              <a:tailEnd/>
            </a:ln>
            <a:effectLst>
              <a:outerShdw dist="63500" dir="2212194" algn="ctr" rotWithShape="0">
                <a:srgbClr val="333333">
                  <a:alpha val="50000"/>
                </a:srgbClr>
              </a:outerShdw>
            </a:effec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sz="2400"/>
            </a:p>
          </p:txBody>
        </p:sp>
        <p:sp>
          <p:nvSpPr>
            <p:cNvPr id="15" name="Text Box 19"/>
            <p:cNvSpPr txBox="1">
              <a:spLocks noChangeArrowheads="1"/>
            </p:cNvSpPr>
            <p:nvPr/>
          </p:nvSpPr>
          <p:spPr bwMode="gray">
            <a:xfrm>
              <a:off x="1453" y="1680"/>
              <a:ext cx="2788"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r>
                <a:rPr lang="zh-CN" altLang="en-US" sz="2000" b="1" dirty="0">
                  <a:solidFill>
                    <a:srgbClr val="000000"/>
                  </a:solidFill>
                  <a:ea typeface="楷体_GB2312" pitchFamily="49" charset="-122"/>
                </a:rPr>
                <a:t>社会规范和商业道德对市场营销的影响</a:t>
              </a:r>
            </a:p>
          </p:txBody>
        </p:sp>
        <p:sp>
          <p:nvSpPr>
            <p:cNvPr id="16" name="Text Box 20"/>
            <p:cNvSpPr txBox="1">
              <a:spLocks noChangeArrowheads="1"/>
            </p:cNvSpPr>
            <p:nvPr/>
          </p:nvSpPr>
          <p:spPr bwMode="gray">
            <a:xfrm>
              <a:off x="1144" y="163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0" hangingPunct="0"/>
              <a:r>
                <a:rPr lang="en-US" altLang="zh-CN" sz="2400">
                  <a:solidFill>
                    <a:srgbClr val="FFFFFF"/>
                  </a:solidFill>
                </a:rPr>
                <a:t>2</a:t>
              </a:r>
            </a:p>
          </p:txBody>
        </p:sp>
      </p:grpSp>
      <p:pic>
        <p:nvPicPr>
          <p:cNvPr id="17" name="Picture 16" descr="j030084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78451" y="3681549"/>
            <a:ext cx="3384550" cy="25003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647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slide(fromBottom)">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307832" cy="5008564"/>
          </a:xfrm>
        </p:spPr>
        <p:txBody>
          <a:bodyPr/>
          <a:lstStyle/>
          <a:p>
            <a:pPr marL="0" lvl="0" indent="0" algn="just">
              <a:buNone/>
            </a:pPr>
            <a:r>
              <a:rPr lang="zh-CN" altLang="en-US" sz="2400" dirty="0"/>
              <a:t>六、社会文化环境</a:t>
            </a:r>
            <a:endParaRPr lang="en-US" altLang="zh-CN" sz="2400" dirty="0"/>
          </a:p>
          <a:p>
            <a:pPr algn="just"/>
            <a:r>
              <a:rPr lang="zh-CN" altLang="en-US" sz="2400" dirty="0">
                <a:solidFill>
                  <a:srgbClr val="C00000"/>
                </a:solidFill>
              </a:rPr>
              <a:t>社会文化环境</a:t>
            </a:r>
            <a:r>
              <a:rPr lang="zh-CN" altLang="en-US" dirty="0"/>
              <a:t>是指一个国家、地区或民族的传统文化（如风俗习惯、伦理道德观念、价值取向等等）。它包括核心文化和亚文化。</a:t>
            </a:r>
            <a:endParaRPr lang="en-US" altLang="zh-CN" dirty="0"/>
          </a:p>
          <a:p>
            <a:pPr algn="just"/>
            <a:r>
              <a:rPr lang="zh-CN" altLang="en-US" dirty="0">
                <a:solidFill>
                  <a:srgbClr val="C00000"/>
                </a:solidFill>
              </a:rPr>
              <a:t>核心文化</a:t>
            </a:r>
            <a:r>
              <a:rPr lang="zh-CN" altLang="en-US" dirty="0"/>
              <a:t>是人们持久不变的核心信仰和价值观，它具有世代相传、并由社会机构（如学校、教会、社团等组织）予以强化和不易改变等待点。</a:t>
            </a:r>
            <a:endParaRPr lang="en-US" altLang="zh-CN" dirty="0"/>
          </a:p>
          <a:p>
            <a:pPr algn="just"/>
            <a:r>
              <a:rPr lang="zh-CN" altLang="en-US" dirty="0">
                <a:solidFill>
                  <a:srgbClr val="C00000"/>
                </a:solidFill>
              </a:rPr>
              <a:t>亚文化</a:t>
            </a:r>
            <a:r>
              <a:rPr lang="zh-CN" altLang="en-US" dirty="0"/>
              <a:t>是指按民族、经济、年龄、职业、性别、地理、受教育程度等因素划分的特定群体所具有的文化现象，它根植于核心文化，但比核心文化容易改变。</a:t>
            </a:r>
            <a:endParaRPr lang="en-US" altLang="zh-CN" dirty="0"/>
          </a:p>
          <a:p>
            <a:pPr marL="182563" lvl="0" indent="-182563" algn="just">
              <a:lnSpc>
                <a:spcPct val="100000"/>
              </a:lnSpc>
              <a:buClr>
                <a:srgbClr val="C00000"/>
              </a:buClr>
              <a:buSzPct val="80000"/>
              <a:buNone/>
            </a:pPr>
            <a:r>
              <a:rPr lang="en-US" altLang="zh-CN" b="1" dirty="0">
                <a:latin typeface="+mn-ea"/>
              </a:rPr>
              <a:t>﹡</a:t>
            </a:r>
            <a:r>
              <a:rPr lang="zh-CN" altLang="en-US" b="1" dirty="0">
                <a:latin typeface="+mn-ea"/>
              </a:rPr>
              <a:t>文化价值观的一致</a:t>
            </a:r>
            <a:endParaRPr lang="en-US" altLang="zh-CN" b="1" dirty="0">
              <a:latin typeface="+mn-ea"/>
            </a:endParaRPr>
          </a:p>
          <a:p>
            <a:pPr marL="182563" lvl="0" indent="-182563" algn="just">
              <a:lnSpc>
                <a:spcPct val="100000"/>
              </a:lnSpc>
              <a:buClr>
                <a:srgbClr val="C00000"/>
              </a:buClr>
              <a:buSzPct val="80000"/>
              <a:buNone/>
            </a:pPr>
            <a:r>
              <a:rPr lang="en-US" altLang="zh-CN" b="1" dirty="0">
                <a:latin typeface="+mn-ea"/>
              </a:rPr>
              <a:t>   </a:t>
            </a:r>
            <a:r>
              <a:rPr lang="zh-CN" altLang="en-US" dirty="0">
                <a:latin typeface="+mn-ea"/>
              </a:rPr>
              <a:t>特定社会中的人们持有多种信念和价值观，但他们的核心信念和价值观具有高度的一致性。</a:t>
            </a:r>
            <a:endParaRPr lang="en-US" altLang="zh-CN" dirty="0">
              <a:latin typeface="+mn-ea"/>
            </a:endParaRP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556054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25452" y="180779"/>
            <a:ext cx="8097629" cy="619126"/>
          </a:xfrm>
        </p:spPr>
        <p:txBody>
          <a:bodyPr/>
          <a:lstStyle/>
          <a:p>
            <a:r>
              <a:rPr lang="en-US" altLang="zh-CN" b="1" dirty="0"/>
              <a:t>3.4  </a:t>
            </a:r>
            <a:r>
              <a:rPr lang="zh-CN" altLang="zh-CN" b="1" dirty="0"/>
              <a:t>市场营销环境分析</a:t>
            </a:r>
            <a:br>
              <a:rPr lang="zh-CN" altLang="zh-CN" b="1" dirty="0"/>
            </a:br>
            <a:endParaRPr lang="zh-CN" altLang="en-US" dirty="0"/>
          </a:p>
        </p:txBody>
      </p:sp>
      <p:sp>
        <p:nvSpPr>
          <p:cNvPr id="3" name="内容占位符 2"/>
          <p:cNvSpPr>
            <a:spLocks noGrp="1"/>
          </p:cNvSpPr>
          <p:nvPr>
            <p:ph idx="1"/>
          </p:nvPr>
        </p:nvSpPr>
        <p:spPr>
          <a:xfrm>
            <a:off x="725452" y="764704"/>
            <a:ext cx="8311044" cy="5008564"/>
          </a:xfrm>
        </p:spPr>
        <p:txBody>
          <a:bodyPr/>
          <a:lstStyle/>
          <a:p>
            <a:pPr marL="0" indent="0" algn="just">
              <a:buNone/>
            </a:pPr>
            <a:r>
              <a:rPr lang="en-US" altLang="zh-CN" sz="2400" dirty="0"/>
              <a:t>SWOT</a:t>
            </a:r>
            <a:r>
              <a:rPr lang="zh-CN" altLang="en-US" sz="2400" dirty="0"/>
              <a:t>分别代表：</a:t>
            </a:r>
            <a:r>
              <a:rPr lang="en-US" altLang="zh-CN" sz="2400" dirty="0"/>
              <a:t>Strength</a:t>
            </a:r>
            <a:r>
              <a:rPr lang="zh-CN" altLang="en-US" sz="2400" dirty="0"/>
              <a:t>（优势）、</a:t>
            </a:r>
            <a:r>
              <a:rPr lang="en-US" altLang="zh-CN" sz="2400" dirty="0"/>
              <a:t>Weakness</a:t>
            </a:r>
            <a:r>
              <a:rPr lang="zh-CN" altLang="en-US" sz="2400" dirty="0"/>
              <a:t>（劣势）、</a:t>
            </a:r>
            <a:r>
              <a:rPr lang="en-US" altLang="zh-CN" sz="2400" dirty="0"/>
              <a:t>Opportunities</a:t>
            </a:r>
            <a:r>
              <a:rPr lang="zh-CN" altLang="en-US" sz="2400" dirty="0"/>
              <a:t>（机会）和</a:t>
            </a:r>
            <a:r>
              <a:rPr lang="en-US" altLang="zh-CN" sz="2400" dirty="0"/>
              <a:t>Threats</a:t>
            </a:r>
            <a:r>
              <a:rPr lang="zh-CN" altLang="en-US" sz="2400" dirty="0"/>
              <a:t>（威胁）。</a:t>
            </a:r>
            <a:r>
              <a:rPr lang="en-US" altLang="zh-CN" sz="2400" dirty="0"/>
              <a:t>SWOT</a:t>
            </a:r>
            <a:r>
              <a:rPr lang="zh-CN" altLang="en-US" sz="2400" dirty="0"/>
              <a:t>分析法通过被分析对象的优势、劣势、机会和威胁加以综合评估与分析得出结论，通过内部资源、外部环境有机结合来清晰地确定被分析对象的资源优势和缺陷，了解所面临的机会和挑战，从而在战略和战术两个层面加以调整。</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grpSp>
        <p:nvGrpSpPr>
          <p:cNvPr id="6" name="Group 14"/>
          <p:cNvGrpSpPr>
            <a:grpSpLocks/>
          </p:cNvGrpSpPr>
          <p:nvPr/>
        </p:nvGrpSpPr>
        <p:grpSpPr bwMode="auto">
          <a:xfrm>
            <a:off x="179512" y="3052145"/>
            <a:ext cx="7543800" cy="3633789"/>
            <a:chOff x="432" y="1488"/>
            <a:chExt cx="3888" cy="2156"/>
          </a:xfrm>
        </p:grpSpPr>
        <p:sp>
          <p:nvSpPr>
            <p:cNvPr id="7" name="矩形 6"/>
            <p:cNvSpPr/>
            <p:nvPr/>
          </p:nvSpPr>
          <p:spPr bwMode="auto">
            <a:xfrm>
              <a:off x="1440" y="1488"/>
              <a:ext cx="1440" cy="91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defPPr>
                <a:defRPr lang="en-US"/>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eaLnBrk="0" hangingPunct="0">
                <a:defRPr/>
              </a:pPr>
              <a:r>
                <a:rPr lang="zh-CN" altLang="en-US" sz="2400" b="1" dirty="0">
                  <a:solidFill>
                    <a:srgbClr val="CC0000"/>
                  </a:solidFill>
                </a:rPr>
                <a:t>优势（</a:t>
              </a:r>
              <a:r>
                <a:rPr lang="en-US" altLang="zh-CN" dirty="0">
                  <a:solidFill>
                    <a:srgbClr val="CC0000"/>
                  </a:solidFill>
                  <a:latin typeface="Arial" charset="0"/>
                  <a:ea typeface="黑体" pitchFamily="2" charset="-122"/>
                </a:rPr>
                <a:t>Strength </a:t>
              </a:r>
              <a:r>
                <a:rPr lang="zh-CN" altLang="en-US" sz="2400" b="1" dirty="0">
                  <a:solidFill>
                    <a:srgbClr val="CC0000"/>
                  </a:solidFill>
                </a:rPr>
                <a:t>）</a:t>
              </a:r>
              <a:endParaRPr lang="en-US" altLang="zh-CN" sz="2400" b="1" dirty="0">
                <a:solidFill>
                  <a:srgbClr val="CC0000"/>
                </a:solidFill>
              </a:endParaRPr>
            </a:p>
            <a:p>
              <a:pPr algn="ctr" eaLnBrk="0" hangingPunct="0">
                <a:defRPr/>
              </a:pPr>
              <a:r>
                <a:rPr lang="zh-CN" altLang="en-US" sz="2000" dirty="0">
                  <a:solidFill>
                    <a:srgbClr val="000099"/>
                  </a:solidFill>
                </a:rPr>
                <a:t>可以帮助公司实现其目标的内在能力</a:t>
              </a:r>
            </a:p>
          </p:txBody>
        </p:sp>
        <p:sp>
          <p:nvSpPr>
            <p:cNvPr id="8" name="矩形 7"/>
            <p:cNvSpPr/>
            <p:nvPr/>
          </p:nvSpPr>
          <p:spPr bwMode="auto">
            <a:xfrm>
              <a:off x="2880" y="2400"/>
              <a:ext cx="1440" cy="916"/>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defPPr>
                <a:defRPr lang="en-US"/>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eaLnBrk="0" hangingPunct="0">
                <a:defRPr/>
              </a:pPr>
              <a:r>
                <a:rPr lang="zh-CN" altLang="en-US" sz="2400" b="1" dirty="0">
                  <a:solidFill>
                    <a:srgbClr val="CC0000"/>
                  </a:solidFill>
                </a:rPr>
                <a:t>威胁（</a:t>
              </a:r>
              <a:r>
                <a:rPr lang="en-US" altLang="zh-CN" dirty="0">
                  <a:solidFill>
                    <a:srgbClr val="CC0000"/>
                  </a:solidFill>
                  <a:latin typeface="Arial" charset="0"/>
                  <a:ea typeface="黑体" pitchFamily="2" charset="-122"/>
                </a:rPr>
                <a:t>Threats </a:t>
              </a:r>
              <a:r>
                <a:rPr lang="zh-CN" altLang="en-US" sz="2400" b="1" dirty="0">
                  <a:solidFill>
                    <a:srgbClr val="CC0000"/>
                  </a:solidFill>
                </a:rPr>
                <a:t>）</a:t>
              </a:r>
              <a:endParaRPr lang="en-US" altLang="zh-CN" sz="2400" b="1" dirty="0">
                <a:solidFill>
                  <a:srgbClr val="CC0000"/>
                </a:solidFill>
              </a:endParaRPr>
            </a:p>
            <a:p>
              <a:pPr eaLnBrk="0" hangingPunct="0">
                <a:defRPr/>
              </a:pPr>
              <a:r>
                <a:rPr lang="zh-CN" altLang="en-US" sz="2000" dirty="0">
                  <a:solidFill>
                    <a:srgbClr val="000099"/>
                  </a:solidFill>
                </a:rPr>
                <a:t>可能影响公司业绩的当前或即将出现的外部因素</a:t>
              </a:r>
            </a:p>
          </p:txBody>
        </p:sp>
        <p:sp>
          <p:nvSpPr>
            <p:cNvPr id="9" name="矩形 8"/>
            <p:cNvSpPr/>
            <p:nvPr/>
          </p:nvSpPr>
          <p:spPr bwMode="auto">
            <a:xfrm>
              <a:off x="2880" y="1488"/>
              <a:ext cx="1440" cy="91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defPPr>
                <a:defRPr lang="en-US"/>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eaLnBrk="0" hangingPunct="0">
                <a:defRPr/>
              </a:pPr>
              <a:r>
                <a:rPr lang="zh-CN" altLang="en-US" sz="2400" b="1" dirty="0">
                  <a:solidFill>
                    <a:srgbClr val="CC0000"/>
                  </a:solidFill>
                </a:rPr>
                <a:t>弱势（</a:t>
              </a:r>
              <a:r>
                <a:rPr lang="en-US" altLang="zh-CN" dirty="0">
                  <a:solidFill>
                    <a:srgbClr val="CC0000"/>
                  </a:solidFill>
                  <a:latin typeface="Arial" charset="0"/>
                  <a:ea typeface="黑体" pitchFamily="2" charset="-122"/>
                </a:rPr>
                <a:t>Weakness </a:t>
              </a:r>
              <a:r>
                <a:rPr lang="zh-CN" altLang="en-US" sz="2400" b="1" dirty="0">
                  <a:solidFill>
                    <a:srgbClr val="CC0000"/>
                  </a:solidFill>
                </a:rPr>
                <a:t>）</a:t>
              </a:r>
              <a:endParaRPr lang="en-US" altLang="zh-CN" sz="2400" b="1" dirty="0">
                <a:solidFill>
                  <a:srgbClr val="CC0000"/>
                </a:solidFill>
              </a:endParaRPr>
            </a:p>
            <a:p>
              <a:pPr eaLnBrk="0" hangingPunct="0">
                <a:defRPr/>
              </a:pPr>
              <a:r>
                <a:rPr lang="zh-CN" altLang="en-US" sz="2000" dirty="0">
                  <a:solidFill>
                    <a:srgbClr val="000099"/>
                  </a:solidFill>
                </a:rPr>
                <a:t>可能损害公司实现其目标的能力的内在局限性</a:t>
              </a:r>
              <a:endParaRPr lang="zh-CN" altLang="en-US" dirty="0">
                <a:solidFill>
                  <a:schemeClr val="tx1"/>
                </a:solidFill>
                <a:latin typeface="Arial" charset="0"/>
                <a:ea typeface="黑体" pitchFamily="2" charset="-122"/>
              </a:endParaRPr>
            </a:p>
          </p:txBody>
        </p:sp>
        <p:sp>
          <p:nvSpPr>
            <p:cNvPr id="10" name="矩形 9"/>
            <p:cNvSpPr/>
            <p:nvPr/>
          </p:nvSpPr>
          <p:spPr bwMode="auto">
            <a:xfrm>
              <a:off x="1440" y="2400"/>
              <a:ext cx="1440" cy="916"/>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defPPr>
                <a:defRPr lang="en-US"/>
              </a:defPPr>
              <a:lvl1pPr algn="l" rtl="0" fontAlgn="base">
                <a:spcBef>
                  <a:spcPct val="0"/>
                </a:spcBef>
                <a:spcAft>
                  <a:spcPct val="0"/>
                </a:spcAft>
                <a:defRPr kern="1200">
                  <a:solidFill>
                    <a:schemeClr val="dk1"/>
                  </a:solidFill>
                  <a:latin typeface="+mn-lt"/>
                  <a:ea typeface="+mn-ea"/>
                  <a:cs typeface="+mn-cs"/>
                </a:defRPr>
              </a:lvl1pPr>
              <a:lvl2pPr marL="457200" algn="l" rtl="0" fontAlgn="base">
                <a:spcBef>
                  <a:spcPct val="0"/>
                </a:spcBef>
                <a:spcAft>
                  <a:spcPct val="0"/>
                </a:spcAft>
                <a:defRPr kern="1200">
                  <a:solidFill>
                    <a:schemeClr val="dk1"/>
                  </a:solidFill>
                  <a:latin typeface="+mn-lt"/>
                  <a:ea typeface="+mn-ea"/>
                  <a:cs typeface="+mn-cs"/>
                </a:defRPr>
              </a:lvl2pPr>
              <a:lvl3pPr marL="914400" algn="l" rtl="0" fontAlgn="base">
                <a:spcBef>
                  <a:spcPct val="0"/>
                </a:spcBef>
                <a:spcAft>
                  <a:spcPct val="0"/>
                </a:spcAft>
                <a:defRPr kern="1200">
                  <a:solidFill>
                    <a:schemeClr val="dk1"/>
                  </a:solidFill>
                  <a:latin typeface="+mn-lt"/>
                  <a:ea typeface="+mn-ea"/>
                  <a:cs typeface="+mn-cs"/>
                </a:defRPr>
              </a:lvl3pPr>
              <a:lvl4pPr marL="1371600" algn="l" rtl="0" fontAlgn="base">
                <a:spcBef>
                  <a:spcPct val="0"/>
                </a:spcBef>
                <a:spcAft>
                  <a:spcPct val="0"/>
                </a:spcAft>
                <a:defRPr kern="1200">
                  <a:solidFill>
                    <a:schemeClr val="dk1"/>
                  </a:solidFill>
                  <a:latin typeface="+mn-lt"/>
                  <a:ea typeface="+mn-ea"/>
                  <a:cs typeface="+mn-cs"/>
                </a:defRPr>
              </a:lvl4pPr>
              <a:lvl5pPr marL="1828800" algn="l"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a:pPr algn="ctr" eaLnBrk="0" hangingPunct="0">
                <a:defRPr/>
              </a:pPr>
              <a:r>
                <a:rPr lang="zh-CN" altLang="en-US" sz="2400" b="1" dirty="0">
                  <a:solidFill>
                    <a:srgbClr val="CC0000"/>
                  </a:solidFill>
                </a:rPr>
                <a:t>机会（</a:t>
              </a:r>
              <a:r>
                <a:rPr lang="en-US" altLang="zh-CN" dirty="0">
                  <a:solidFill>
                    <a:srgbClr val="CC0000"/>
                  </a:solidFill>
                  <a:latin typeface="Arial" charset="0"/>
                  <a:ea typeface="黑体" pitchFamily="2" charset="-122"/>
                </a:rPr>
                <a:t>Opportunity </a:t>
              </a:r>
              <a:r>
                <a:rPr lang="zh-CN" altLang="en-US" sz="2400" b="1" dirty="0">
                  <a:solidFill>
                    <a:srgbClr val="CC0000"/>
                  </a:solidFill>
                </a:rPr>
                <a:t>）</a:t>
              </a:r>
              <a:endParaRPr lang="en-US" altLang="zh-CN" sz="2400" b="1" dirty="0">
                <a:solidFill>
                  <a:srgbClr val="CC0000"/>
                </a:solidFill>
              </a:endParaRPr>
            </a:p>
            <a:p>
              <a:pPr eaLnBrk="0" hangingPunct="0">
                <a:defRPr/>
              </a:pPr>
              <a:r>
                <a:rPr lang="zh-CN" altLang="en-US" sz="2000" dirty="0">
                  <a:solidFill>
                    <a:srgbClr val="000099"/>
                  </a:solidFill>
                </a:rPr>
                <a:t>公司可以利用其优势的外部因素</a:t>
              </a:r>
              <a:endParaRPr lang="en-US" altLang="zh-CN" sz="2000" dirty="0">
                <a:solidFill>
                  <a:srgbClr val="000099"/>
                </a:solidFill>
              </a:endParaRPr>
            </a:p>
          </p:txBody>
        </p:sp>
        <p:sp>
          <p:nvSpPr>
            <p:cNvPr id="11" name="TextBox 11"/>
            <p:cNvSpPr txBox="1">
              <a:spLocks noChangeArrowheads="1"/>
            </p:cNvSpPr>
            <p:nvPr/>
          </p:nvSpPr>
          <p:spPr bwMode="auto">
            <a:xfrm>
              <a:off x="432" y="1814"/>
              <a:ext cx="912"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algn="r" eaLnBrk="1" hangingPunct="1"/>
              <a:r>
                <a:rPr lang="zh-CN" altLang="en-US" sz="2000" b="1">
                  <a:solidFill>
                    <a:srgbClr val="000099"/>
                  </a:solidFill>
                  <a:latin typeface="Times New Roman" panose="02020603050405020304" pitchFamily="18" charset="0"/>
                  <a:ea typeface="宋体" panose="02010600030101010101" pitchFamily="2" charset="-122"/>
                </a:rPr>
                <a:t>内在的</a:t>
              </a:r>
            </a:p>
          </p:txBody>
        </p:sp>
        <p:sp>
          <p:nvSpPr>
            <p:cNvPr id="12" name="TextBox 12"/>
            <p:cNvSpPr txBox="1">
              <a:spLocks noChangeArrowheads="1"/>
            </p:cNvSpPr>
            <p:nvPr/>
          </p:nvSpPr>
          <p:spPr bwMode="auto">
            <a:xfrm>
              <a:off x="432" y="2726"/>
              <a:ext cx="912" cy="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algn="r" eaLnBrk="1" hangingPunct="1"/>
              <a:r>
                <a:rPr lang="zh-CN" altLang="en-US" sz="2000" b="1">
                  <a:solidFill>
                    <a:srgbClr val="000099"/>
                  </a:solidFill>
                  <a:latin typeface="Times New Roman" panose="02020603050405020304" pitchFamily="18" charset="0"/>
                  <a:ea typeface="宋体" panose="02010600030101010101" pitchFamily="2" charset="-122"/>
                </a:rPr>
                <a:t>外部的</a:t>
              </a:r>
            </a:p>
          </p:txBody>
        </p:sp>
        <p:sp>
          <p:nvSpPr>
            <p:cNvPr id="13" name="TextBox 13"/>
            <p:cNvSpPr txBox="1">
              <a:spLocks noChangeArrowheads="1"/>
            </p:cNvSpPr>
            <p:nvPr/>
          </p:nvSpPr>
          <p:spPr bwMode="auto">
            <a:xfrm>
              <a:off x="1584" y="3408"/>
              <a:ext cx="91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algn="r" eaLnBrk="1" hangingPunct="1"/>
              <a:r>
                <a:rPr lang="zh-CN" altLang="en-US" sz="2000" b="1">
                  <a:solidFill>
                    <a:srgbClr val="000099"/>
                  </a:solidFill>
                  <a:latin typeface="Times New Roman" panose="02020603050405020304" pitchFamily="18" charset="0"/>
                  <a:ea typeface="宋体" panose="02010600030101010101" pitchFamily="2" charset="-122"/>
                </a:rPr>
                <a:t>积极的</a:t>
              </a:r>
            </a:p>
          </p:txBody>
        </p:sp>
        <p:sp>
          <p:nvSpPr>
            <p:cNvPr id="14" name="TextBox 14"/>
            <p:cNvSpPr txBox="1">
              <a:spLocks noChangeArrowheads="1"/>
            </p:cNvSpPr>
            <p:nvPr/>
          </p:nvSpPr>
          <p:spPr bwMode="auto">
            <a:xfrm>
              <a:off x="3024" y="3408"/>
              <a:ext cx="912"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en-US"/>
              </a:defPPr>
              <a:lvl1pPr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黑体" panose="02010609060101010101" pitchFamily="49" charset="-122"/>
                  <a:cs typeface="+mn-cs"/>
                </a:defRPr>
              </a:lvl5pPr>
              <a:lvl6pPr marL="22860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6pPr>
              <a:lvl7pPr marL="27432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7pPr>
              <a:lvl8pPr marL="32004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8pPr>
              <a:lvl9pPr marL="3657600" algn="l" defTabSz="914400" rtl="0" eaLnBrk="1" latinLnBrk="0" hangingPunct="1">
                <a:defRPr kern="1200">
                  <a:solidFill>
                    <a:schemeClr val="tx1"/>
                  </a:solidFill>
                  <a:latin typeface="Arial" panose="020B0604020202020204" pitchFamily="34" charset="0"/>
                  <a:ea typeface="黑体" panose="02010609060101010101" pitchFamily="49" charset="-122"/>
                  <a:cs typeface="+mn-cs"/>
                </a:defRPr>
              </a:lvl9pPr>
            </a:lstStyle>
            <a:p>
              <a:pPr algn="r" eaLnBrk="1" hangingPunct="1"/>
              <a:r>
                <a:rPr lang="zh-CN" altLang="en-US" sz="2000" b="1">
                  <a:solidFill>
                    <a:srgbClr val="000099"/>
                  </a:solidFill>
                  <a:latin typeface="Times New Roman" panose="02020603050405020304" pitchFamily="18" charset="0"/>
                  <a:ea typeface="宋体" panose="02010600030101010101" pitchFamily="2" charset="-122"/>
                </a:rPr>
                <a:t>消极的</a:t>
              </a:r>
            </a:p>
          </p:txBody>
        </p:sp>
      </p:grpSp>
    </p:spTree>
    <p:extLst>
      <p:ext uri="{BB962C8B-B14F-4D97-AF65-F5344CB8AC3E}">
        <p14:creationId xmlns:p14="http://schemas.microsoft.com/office/powerpoint/2010/main" val="41550664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836712"/>
            <a:ext cx="8235824" cy="5479953"/>
          </a:xfrm>
        </p:spPr>
        <p:txBody>
          <a:bodyPr/>
          <a:lstStyle/>
          <a:p>
            <a:pPr marL="0" indent="0" algn="just">
              <a:buNone/>
            </a:pPr>
            <a:r>
              <a:rPr lang="zh-CN" altLang="en-US" sz="2200" dirty="0"/>
              <a:t>外部环境（机会和威胁）分析</a:t>
            </a:r>
            <a:endParaRPr lang="en-US" altLang="zh-CN" sz="2200" dirty="0"/>
          </a:p>
          <a:p>
            <a:pPr marL="0" indent="0" algn="just">
              <a:buNone/>
            </a:pPr>
            <a:r>
              <a:rPr lang="zh-CN" altLang="en-US" sz="2200" dirty="0"/>
              <a:t>业务单元必须监测能影响其盈利能力的</a:t>
            </a:r>
            <a:r>
              <a:rPr lang="zh-CN" altLang="en-US" sz="2200" dirty="0">
                <a:solidFill>
                  <a:srgbClr val="00B0F0"/>
                </a:solidFill>
              </a:rPr>
              <a:t>关键</a:t>
            </a:r>
            <a:r>
              <a:rPr lang="zh-CN" altLang="en-US" sz="2200" dirty="0">
                <a:solidFill>
                  <a:srgbClr val="C00000"/>
                </a:solidFill>
              </a:rPr>
              <a:t>宏观环境要素</a:t>
            </a:r>
            <a:r>
              <a:rPr lang="zh-CN" altLang="en-US" sz="2200" dirty="0"/>
              <a:t>和</a:t>
            </a:r>
            <a:r>
              <a:rPr lang="zh-CN" altLang="en-US" sz="2200" dirty="0">
                <a:solidFill>
                  <a:srgbClr val="00B0F0"/>
                </a:solidFill>
              </a:rPr>
              <a:t>重要</a:t>
            </a:r>
            <a:r>
              <a:rPr lang="zh-CN" altLang="en-US" sz="2200" dirty="0">
                <a:solidFill>
                  <a:srgbClr val="C00000"/>
                </a:solidFill>
              </a:rPr>
              <a:t>微观环境要素。</a:t>
            </a:r>
            <a:endParaRPr lang="en-US" altLang="zh-CN" sz="2200" dirty="0">
              <a:solidFill>
                <a:srgbClr val="C00000"/>
              </a:solidFill>
            </a:endParaRPr>
          </a:p>
          <a:p>
            <a:pPr marL="0" indent="0" algn="just">
              <a:buNone/>
            </a:pPr>
            <a:r>
              <a:rPr lang="zh-CN" altLang="en-US" sz="2400" dirty="0">
                <a:latin typeface="微软雅黑" panose="020B0503020204020204" pitchFamily="34" charset="-122"/>
                <a:ea typeface="微软雅黑" panose="020B0503020204020204" pitchFamily="34" charset="-122"/>
              </a:rPr>
              <a:t>好的营销是</a:t>
            </a:r>
            <a:r>
              <a:rPr lang="zh-CN" altLang="en-US" sz="2400" dirty="0">
                <a:solidFill>
                  <a:srgbClr val="C00000"/>
                </a:solidFill>
                <a:latin typeface="微软雅黑" panose="020B0503020204020204" pitchFamily="34" charset="-122"/>
                <a:ea typeface="微软雅黑" panose="020B0503020204020204" pitchFamily="34" charset="-122"/>
              </a:rPr>
              <a:t>发现机会、开发机会和从机会中获利的艺术。</a:t>
            </a:r>
            <a:endParaRPr lang="en-US" altLang="zh-CN" sz="2400" dirty="0">
              <a:solidFill>
                <a:srgbClr val="C00000"/>
              </a:solidFill>
              <a:latin typeface="微软雅黑" panose="020B0503020204020204" pitchFamily="34" charset="-122"/>
              <a:ea typeface="微软雅黑" panose="020B0503020204020204" pitchFamily="34" charset="-122"/>
            </a:endParaRPr>
          </a:p>
          <a:p>
            <a:pPr algn="just"/>
            <a:r>
              <a:rPr lang="zh-CN" altLang="en-US" sz="2200" dirty="0">
                <a:solidFill>
                  <a:srgbClr val="C00000"/>
                </a:solidFill>
              </a:rPr>
              <a:t>营销机会（</a:t>
            </a:r>
            <a:r>
              <a:rPr lang="en-US" altLang="zh-CN" sz="2200" dirty="0">
                <a:solidFill>
                  <a:srgbClr val="C00000"/>
                </a:solidFill>
              </a:rPr>
              <a:t>marketing opportunity</a:t>
            </a:r>
            <a:r>
              <a:rPr lang="zh-CN" altLang="en-US" sz="2200" dirty="0">
                <a:solidFill>
                  <a:srgbClr val="C00000"/>
                </a:solidFill>
              </a:rPr>
              <a:t>）</a:t>
            </a:r>
            <a:r>
              <a:rPr lang="zh-CN" altLang="en-US" sz="2200" dirty="0">
                <a:solidFill>
                  <a:schemeClr val="tx1">
                    <a:lumMod val="50000"/>
                  </a:schemeClr>
                </a:solidFill>
              </a:rPr>
              <a:t>是买方存在需求且感兴趣的一个领域，一旦进入，公司可以很容易地满足市场需求的同时赚取利润。营销机会存在三个来源：</a:t>
            </a:r>
            <a:endParaRPr lang="en-US" altLang="zh-CN" sz="2200" dirty="0">
              <a:solidFill>
                <a:schemeClr val="tx1">
                  <a:lumMod val="50000"/>
                </a:schemeClr>
              </a:solidFill>
            </a:endParaRPr>
          </a:p>
          <a:p>
            <a:pPr algn="just">
              <a:buFont typeface="Wingdings" panose="05000000000000000000" pitchFamily="2" charset="2"/>
              <a:buChar char="p"/>
            </a:pPr>
            <a:r>
              <a:rPr lang="zh-CN" altLang="en-US" sz="2200" dirty="0">
                <a:solidFill>
                  <a:schemeClr val="tx1">
                    <a:lumMod val="50000"/>
                  </a:schemeClr>
                </a:solidFill>
              </a:rPr>
              <a:t>第一，现有的产品供不应求。</a:t>
            </a:r>
            <a:endParaRPr lang="en-US" altLang="zh-CN" sz="2200" dirty="0">
              <a:solidFill>
                <a:schemeClr val="tx1">
                  <a:lumMod val="50000"/>
                </a:schemeClr>
              </a:solidFill>
            </a:endParaRPr>
          </a:p>
          <a:p>
            <a:pPr algn="just">
              <a:buFont typeface="Wingdings" panose="05000000000000000000" pitchFamily="2" charset="2"/>
              <a:buChar char="p"/>
            </a:pPr>
            <a:r>
              <a:rPr lang="zh-CN" altLang="en-US" sz="2200" dirty="0">
                <a:solidFill>
                  <a:schemeClr val="tx1">
                    <a:lumMod val="50000"/>
                  </a:schemeClr>
                </a:solidFill>
              </a:rPr>
              <a:t>第二，使用一种新的或优良的方式去提供现有的产品或服务。</a:t>
            </a:r>
            <a:endParaRPr lang="en-US" altLang="zh-CN" sz="2200" dirty="0">
              <a:solidFill>
                <a:schemeClr val="tx1">
                  <a:lumMod val="50000"/>
                </a:schemeClr>
              </a:solidFill>
            </a:endParaRPr>
          </a:p>
          <a:p>
            <a:pPr algn="just">
              <a:buFont typeface="Wingdings" panose="05000000000000000000" pitchFamily="2" charset="2"/>
              <a:buChar char="p"/>
            </a:pPr>
            <a:r>
              <a:rPr lang="zh-CN" altLang="en-US" sz="2200" dirty="0">
                <a:solidFill>
                  <a:schemeClr val="tx1">
                    <a:lumMod val="50000"/>
                  </a:schemeClr>
                </a:solidFill>
              </a:rPr>
              <a:t>第三，开发一个全新的产品或服务。</a:t>
            </a:r>
            <a:endParaRPr lang="en-US" altLang="zh-CN" sz="2200" dirty="0">
              <a:solidFill>
                <a:schemeClr val="tx1">
                  <a:lumMod val="50000"/>
                </a:schemeClr>
              </a:solidFill>
            </a:endParaRPr>
          </a:p>
          <a:p>
            <a:pPr algn="just"/>
            <a:r>
              <a:rPr lang="zh-CN" altLang="en-US" sz="2200" dirty="0">
                <a:solidFill>
                  <a:srgbClr val="C00000"/>
                </a:solidFill>
              </a:rPr>
              <a:t>环境威胁（</a:t>
            </a:r>
            <a:r>
              <a:rPr lang="en-US" altLang="zh-CN" sz="2200" dirty="0">
                <a:solidFill>
                  <a:srgbClr val="C00000"/>
                </a:solidFill>
              </a:rPr>
              <a:t>environment threat</a:t>
            </a:r>
            <a:r>
              <a:rPr lang="zh-CN" altLang="en-US" sz="2200" dirty="0">
                <a:solidFill>
                  <a:srgbClr val="C00000"/>
                </a:solidFill>
              </a:rPr>
              <a:t>）</a:t>
            </a:r>
            <a:r>
              <a:rPr lang="zh-CN" altLang="en-US" sz="2200" dirty="0">
                <a:solidFill>
                  <a:srgbClr val="091D5D">
                    <a:lumMod val="50000"/>
                  </a:srgbClr>
                </a:solidFill>
              </a:rPr>
              <a:t>是一些因素不理的发展趋势所构成的挑战，如果缺乏预防性的营销行动，将导致更低的销售额和利润。</a:t>
            </a:r>
            <a:endParaRPr lang="en-US" altLang="zh-CN" sz="2200" dirty="0">
              <a:solidFill>
                <a:srgbClr val="091D5D">
                  <a:lumMod val="50000"/>
                </a:srgbClr>
              </a:solidFill>
            </a:endParaRPr>
          </a:p>
          <a:p>
            <a:pPr algn="just">
              <a:buFont typeface="Wingdings" panose="05000000000000000000" pitchFamily="2" charset="2"/>
              <a:buChar char="p"/>
            </a:pPr>
            <a:endParaRPr lang="zh-CN" altLang="en-US" sz="2200" dirty="0">
              <a:solidFill>
                <a:schemeClr val="tx1">
                  <a:lumMod val="50000"/>
                </a:schemeClr>
              </a:solidFill>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3392024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307832" cy="5008564"/>
          </a:xfrm>
        </p:spPr>
        <p:txBody>
          <a:bodyPr/>
          <a:lstStyle/>
          <a:p>
            <a:pPr algn="just"/>
            <a:endParaRPr lang="en-US" altLang="zh-CN" dirty="0">
              <a:solidFill>
                <a:schemeClr val="tx1">
                  <a:lumMod val="50000"/>
                </a:schemeClr>
              </a:solidFill>
            </a:endParaRPr>
          </a:p>
          <a:p>
            <a:pPr marL="0" indent="0" algn="just">
              <a:buNone/>
            </a:pPr>
            <a:r>
              <a:rPr lang="zh-CN" altLang="en-US" sz="2800" dirty="0">
                <a:solidFill>
                  <a:schemeClr val="tx1">
                    <a:lumMod val="50000"/>
                  </a:schemeClr>
                </a:solidFill>
              </a:rPr>
              <a:t>内部环境（优势与劣势）分析识别有吸引力的机会只是一件事，另一件事就是把握这些机会。</a:t>
            </a:r>
            <a:r>
              <a:rPr lang="zh-CN" altLang="en-US" sz="2800" dirty="0">
                <a:solidFill>
                  <a:srgbClr val="00B0F0"/>
                </a:solidFill>
              </a:rPr>
              <a:t>每个企业都需要评估其内部的优势和劣势。</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2935618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2055541" y="2428082"/>
            <a:ext cx="8034337" cy="5008564"/>
          </a:xfrm>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pic>
        <p:nvPicPr>
          <p:cNvPr id="4098" name="Picture 2" descr="img-529091042-0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845" y="260648"/>
            <a:ext cx="8442499" cy="623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32712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646060" y="2470014"/>
            <a:ext cx="4410538" cy="5008564"/>
          </a:xfrm>
        </p:spPr>
        <p:txBody>
          <a:bodyPr/>
          <a:lstStyle/>
          <a:p>
            <a:pPr algn="ctr"/>
            <a:r>
              <a:rPr lang="zh-CN" altLang="en-US" dirty="0"/>
              <a:t>冒险业务</a:t>
            </a:r>
            <a:r>
              <a:rPr lang="en-US" altLang="zh-CN" dirty="0"/>
              <a:t>——</a:t>
            </a:r>
            <a:r>
              <a:rPr lang="zh-CN" altLang="en-US" dirty="0"/>
              <a:t>高机会、高威胁的业务</a:t>
            </a:r>
          </a:p>
          <a:p>
            <a:pPr algn="ctr"/>
            <a:r>
              <a:rPr lang="zh-CN" altLang="en-US" dirty="0"/>
              <a:t>理想业务</a:t>
            </a:r>
            <a:r>
              <a:rPr lang="en-US" altLang="zh-CN" dirty="0"/>
              <a:t>——</a:t>
            </a:r>
            <a:r>
              <a:rPr lang="zh-CN" altLang="en-US" dirty="0"/>
              <a:t>高机会、低威胁的业务</a:t>
            </a:r>
          </a:p>
          <a:p>
            <a:pPr algn="ctr"/>
            <a:r>
              <a:rPr lang="zh-CN" altLang="en-US" dirty="0"/>
              <a:t>成熟业务</a:t>
            </a:r>
            <a:r>
              <a:rPr lang="en-US" altLang="zh-CN" dirty="0"/>
              <a:t>——</a:t>
            </a:r>
            <a:r>
              <a:rPr lang="zh-CN" altLang="en-US" dirty="0"/>
              <a:t>低机会、低威胁的业务</a:t>
            </a:r>
          </a:p>
          <a:p>
            <a:pPr algn="ctr"/>
            <a:r>
              <a:rPr lang="zh-CN" altLang="en-US" dirty="0"/>
              <a:t>困难业务</a:t>
            </a:r>
            <a:r>
              <a:rPr lang="en-US" altLang="zh-CN" dirty="0"/>
              <a:t>——</a:t>
            </a:r>
            <a:r>
              <a:rPr lang="zh-CN" altLang="en-US" dirty="0"/>
              <a:t>低机会、高威胁的业务</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grpSp>
        <p:nvGrpSpPr>
          <p:cNvPr id="18" name="组合 17"/>
          <p:cNvGrpSpPr/>
          <p:nvPr/>
        </p:nvGrpSpPr>
        <p:grpSpPr>
          <a:xfrm>
            <a:off x="725452" y="1916832"/>
            <a:ext cx="3559943" cy="3276923"/>
            <a:chOff x="360363" y="1339850"/>
            <a:chExt cx="4356100" cy="3636963"/>
          </a:xfrm>
        </p:grpSpPr>
        <p:sp>
          <p:nvSpPr>
            <p:cNvPr id="5" name="Rectangle 2"/>
            <p:cNvSpPr>
              <a:spLocks noChangeArrowheads="1"/>
            </p:cNvSpPr>
            <p:nvPr/>
          </p:nvSpPr>
          <p:spPr bwMode="auto">
            <a:xfrm>
              <a:off x="1260475" y="2095500"/>
              <a:ext cx="3455988" cy="2881313"/>
            </a:xfrm>
            <a:prstGeom prst="rect">
              <a:avLst/>
            </a:prstGeom>
            <a:solidFill>
              <a:schemeClr val="accent1"/>
            </a:solidFill>
            <a:ln w="9525" cmpd="sng">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zh-CN" altLang="en-US"/>
            </a:p>
          </p:txBody>
        </p:sp>
        <p:sp>
          <p:nvSpPr>
            <p:cNvPr id="6" name="Line 3"/>
            <p:cNvSpPr>
              <a:spLocks noChangeShapeType="1"/>
            </p:cNvSpPr>
            <p:nvPr/>
          </p:nvSpPr>
          <p:spPr bwMode="auto">
            <a:xfrm>
              <a:off x="1260475" y="3535363"/>
              <a:ext cx="3455988" cy="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4"/>
            <p:cNvSpPr>
              <a:spLocks noChangeShapeType="1"/>
            </p:cNvSpPr>
            <p:nvPr/>
          </p:nvSpPr>
          <p:spPr bwMode="auto">
            <a:xfrm>
              <a:off x="3025775" y="2095500"/>
              <a:ext cx="0" cy="2881313"/>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Text Box 5"/>
            <p:cNvSpPr txBox="1">
              <a:spLocks noChangeArrowheads="1"/>
            </p:cNvSpPr>
            <p:nvPr/>
          </p:nvSpPr>
          <p:spPr bwMode="auto">
            <a:xfrm>
              <a:off x="2449513" y="1339850"/>
              <a:ext cx="1098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环境威胁</a:t>
              </a:r>
            </a:p>
          </p:txBody>
        </p:sp>
        <p:sp>
          <p:nvSpPr>
            <p:cNvPr id="9" name="Text Box 6"/>
            <p:cNvSpPr txBox="1">
              <a:spLocks noChangeArrowheads="1"/>
            </p:cNvSpPr>
            <p:nvPr/>
          </p:nvSpPr>
          <p:spPr bwMode="auto">
            <a:xfrm>
              <a:off x="360363" y="2924175"/>
              <a:ext cx="458787"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r>
                <a:rPr lang="zh-CN" altLang="en-US"/>
                <a:t>市场机会</a:t>
              </a:r>
            </a:p>
          </p:txBody>
        </p:sp>
        <p:sp>
          <p:nvSpPr>
            <p:cNvPr id="10" name="Text Box 7"/>
            <p:cNvSpPr txBox="1">
              <a:spLocks noChangeArrowheads="1"/>
            </p:cNvSpPr>
            <p:nvPr/>
          </p:nvSpPr>
          <p:spPr bwMode="auto">
            <a:xfrm>
              <a:off x="1708150" y="166846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高</a:t>
              </a:r>
            </a:p>
          </p:txBody>
        </p:sp>
        <p:sp>
          <p:nvSpPr>
            <p:cNvPr id="11" name="Text Box 8"/>
            <p:cNvSpPr txBox="1">
              <a:spLocks noChangeArrowheads="1"/>
            </p:cNvSpPr>
            <p:nvPr/>
          </p:nvSpPr>
          <p:spPr bwMode="auto">
            <a:xfrm>
              <a:off x="3708400" y="1735138"/>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低</a:t>
              </a:r>
            </a:p>
          </p:txBody>
        </p:sp>
        <p:sp>
          <p:nvSpPr>
            <p:cNvPr id="12" name="Text Box 9"/>
            <p:cNvSpPr txBox="1">
              <a:spLocks noChangeArrowheads="1"/>
            </p:cNvSpPr>
            <p:nvPr/>
          </p:nvSpPr>
          <p:spPr bwMode="auto">
            <a:xfrm>
              <a:off x="828675" y="2455863"/>
              <a:ext cx="412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高</a:t>
              </a:r>
            </a:p>
          </p:txBody>
        </p:sp>
        <p:sp>
          <p:nvSpPr>
            <p:cNvPr id="13" name="Text Box 10"/>
            <p:cNvSpPr txBox="1">
              <a:spLocks noChangeArrowheads="1"/>
            </p:cNvSpPr>
            <p:nvPr/>
          </p:nvSpPr>
          <p:spPr bwMode="auto">
            <a:xfrm>
              <a:off x="828675" y="4003675"/>
              <a:ext cx="412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a:t>低</a:t>
              </a:r>
            </a:p>
          </p:txBody>
        </p:sp>
        <p:sp>
          <p:nvSpPr>
            <p:cNvPr id="14" name="Text Box 11"/>
            <p:cNvSpPr txBox="1">
              <a:spLocks noChangeArrowheads="1"/>
            </p:cNvSpPr>
            <p:nvPr/>
          </p:nvSpPr>
          <p:spPr bwMode="auto">
            <a:xfrm>
              <a:off x="1908175" y="26003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1</a:t>
              </a:r>
            </a:p>
          </p:txBody>
        </p:sp>
        <p:sp>
          <p:nvSpPr>
            <p:cNvPr id="15" name="Text Box 12"/>
            <p:cNvSpPr txBox="1">
              <a:spLocks noChangeArrowheads="1"/>
            </p:cNvSpPr>
            <p:nvPr/>
          </p:nvSpPr>
          <p:spPr bwMode="auto">
            <a:xfrm>
              <a:off x="3673475" y="26003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2</a:t>
              </a:r>
            </a:p>
          </p:txBody>
        </p:sp>
        <p:sp>
          <p:nvSpPr>
            <p:cNvPr id="16" name="Text Box 13"/>
            <p:cNvSpPr txBox="1">
              <a:spLocks noChangeArrowheads="1"/>
            </p:cNvSpPr>
            <p:nvPr/>
          </p:nvSpPr>
          <p:spPr bwMode="auto">
            <a:xfrm>
              <a:off x="1908175" y="393223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3</a:t>
              </a:r>
            </a:p>
          </p:txBody>
        </p:sp>
        <p:sp>
          <p:nvSpPr>
            <p:cNvPr id="17" name="Text Box 14"/>
            <p:cNvSpPr txBox="1">
              <a:spLocks noChangeArrowheads="1"/>
            </p:cNvSpPr>
            <p:nvPr/>
          </p:nvSpPr>
          <p:spPr bwMode="auto">
            <a:xfrm>
              <a:off x="3744913" y="3895725"/>
              <a:ext cx="311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t>4</a:t>
              </a:r>
            </a:p>
          </p:txBody>
        </p:sp>
      </p:grpSp>
    </p:spTree>
    <p:extLst>
      <p:ext uri="{BB962C8B-B14F-4D97-AF65-F5344CB8AC3E}">
        <p14:creationId xmlns:p14="http://schemas.microsoft.com/office/powerpoint/2010/main" val="12214843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800" dirty="0">
                <a:solidFill>
                  <a:srgbClr val="C00000"/>
                </a:solidFill>
                <a:latin typeface="微软雅黑" panose="020B0503020204020204" pitchFamily="34" charset="-122"/>
                <a:ea typeface="微软雅黑" panose="020B0503020204020204" pitchFamily="34" charset="-122"/>
              </a:rPr>
              <a:t>PEST</a:t>
            </a:r>
            <a:r>
              <a:rPr lang="zh-CN" altLang="en-US" sz="2800" dirty="0">
                <a:solidFill>
                  <a:srgbClr val="C00000"/>
                </a:solidFill>
                <a:latin typeface="微软雅黑" panose="020B0503020204020204" pitchFamily="34" charset="-122"/>
                <a:ea typeface="微软雅黑" panose="020B0503020204020204" pitchFamily="34" charset="-122"/>
              </a:rPr>
              <a:t>分析法 ：</a:t>
            </a:r>
            <a:r>
              <a:rPr lang="zh-CN" altLang="en-US" sz="2400" dirty="0"/>
              <a:t>宏观环境的分析</a:t>
            </a:r>
            <a:endParaRPr lang="en-US" altLang="zh-CN" sz="2400" dirty="0"/>
          </a:p>
          <a:p>
            <a:r>
              <a:rPr lang="en-US" altLang="zh-CN" sz="2400" dirty="0">
                <a:latin typeface="微软雅黑" panose="020B0503020204020204" pitchFamily="34" charset="-122"/>
                <a:ea typeface="微软雅黑" panose="020B0503020204020204" pitchFamily="34" charset="-122"/>
              </a:rPr>
              <a:t>P</a:t>
            </a:r>
            <a:r>
              <a:rPr lang="zh-CN" altLang="en-US" sz="2400" dirty="0">
                <a:latin typeface="微软雅黑" panose="020B0503020204020204" pitchFamily="34" charset="-122"/>
                <a:ea typeface="微软雅黑" panose="020B0503020204020204" pitchFamily="34" charset="-122"/>
              </a:rPr>
              <a:t>是政治</a:t>
            </a:r>
            <a:r>
              <a:rPr lang="en-US" altLang="zh-CN" sz="2400" dirty="0">
                <a:latin typeface="微软雅黑" panose="020B0503020204020204" pitchFamily="34" charset="-122"/>
                <a:ea typeface="微软雅黑" panose="020B0503020204020204" pitchFamily="34" charset="-122"/>
              </a:rPr>
              <a:t>(politics)</a:t>
            </a:r>
          </a:p>
          <a:p>
            <a:r>
              <a:rPr lang="en-US" altLang="zh-CN" sz="2400" dirty="0">
                <a:latin typeface="微软雅黑" panose="020B0503020204020204" pitchFamily="34" charset="-122"/>
                <a:ea typeface="微软雅黑" panose="020B0503020204020204" pitchFamily="34" charset="-122"/>
              </a:rPr>
              <a:t>E</a:t>
            </a:r>
            <a:r>
              <a:rPr lang="zh-CN" altLang="en-US" sz="2400" dirty="0">
                <a:latin typeface="微软雅黑" panose="020B0503020204020204" pitchFamily="34" charset="-122"/>
                <a:ea typeface="微软雅黑" panose="020B0503020204020204" pitchFamily="34" charset="-122"/>
              </a:rPr>
              <a:t>是经济</a:t>
            </a:r>
            <a:r>
              <a:rPr lang="en-US" altLang="zh-CN" sz="2400" dirty="0">
                <a:latin typeface="微软雅黑" panose="020B0503020204020204" pitchFamily="34" charset="-122"/>
                <a:ea typeface="微软雅黑" panose="020B0503020204020204" pitchFamily="34" charset="-122"/>
              </a:rPr>
              <a:t>(economy)</a:t>
            </a:r>
          </a:p>
          <a:p>
            <a:r>
              <a:rPr lang="en-US" altLang="zh-CN" sz="2400" dirty="0">
                <a:latin typeface="微软雅黑" panose="020B0503020204020204" pitchFamily="34" charset="-122"/>
                <a:ea typeface="微软雅黑" panose="020B0503020204020204" pitchFamily="34" charset="-122"/>
              </a:rPr>
              <a:t>S</a:t>
            </a:r>
            <a:r>
              <a:rPr lang="zh-CN" altLang="en-US" sz="2400" dirty="0">
                <a:latin typeface="微软雅黑" panose="020B0503020204020204" pitchFamily="34" charset="-122"/>
                <a:ea typeface="微软雅黑" panose="020B0503020204020204" pitchFamily="34" charset="-122"/>
              </a:rPr>
              <a:t>是社会</a:t>
            </a:r>
            <a:r>
              <a:rPr lang="en-US" altLang="zh-CN" sz="2400" dirty="0">
                <a:latin typeface="微软雅黑" panose="020B0503020204020204" pitchFamily="34" charset="-122"/>
                <a:ea typeface="微软雅黑" panose="020B0503020204020204" pitchFamily="34" charset="-122"/>
              </a:rPr>
              <a:t>(society)</a:t>
            </a:r>
          </a:p>
          <a:p>
            <a:r>
              <a:rPr lang="en-US" altLang="zh-CN" sz="2400" dirty="0">
                <a:latin typeface="微软雅黑" panose="020B0503020204020204" pitchFamily="34" charset="-122"/>
                <a:ea typeface="微软雅黑" panose="020B0503020204020204" pitchFamily="34" charset="-122"/>
              </a:rPr>
              <a:t>T</a:t>
            </a:r>
            <a:r>
              <a:rPr lang="zh-CN" altLang="en-US" sz="2400" dirty="0">
                <a:latin typeface="微软雅黑" panose="020B0503020204020204" pitchFamily="34" charset="-122"/>
                <a:ea typeface="微软雅黑" panose="020B0503020204020204" pitchFamily="34" charset="-122"/>
              </a:rPr>
              <a:t>是技术</a:t>
            </a:r>
            <a:r>
              <a:rPr lang="en-US" altLang="zh-CN" sz="2400" dirty="0">
                <a:latin typeface="微软雅黑" panose="020B0503020204020204" pitchFamily="34" charset="-122"/>
                <a:ea typeface="微软雅黑" panose="020B0503020204020204" pitchFamily="34" charset="-122"/>
              </a:rPr>
              <a:t>(technology)</a:t>
            </a:r>
          </a:p>
          <a:p>
            <a:pPr marL="0" indent="0">
              <a:buNone/>
            </a:pPr>
            <a:r>
              <a:rPr lang="zh-CN" altLang="en-US" sz="2400" dirty="0"/>
              <a:t>在分析一个企业集团所处的背景的时候，通常是通过这四个因素来进行分析企业集团所面临的状况。</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1164984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800" dirty="0">
                <a:solidFill>
                  <a:srgbClr val="C00000"/>
                </a:solidFill>
              </a:rPr>
              <a:t>PESTEL</a:t>
            </a:r>
            <a:r>
              <a:rPr lang="zh-CN" altLang="en-US" sz="2800" dirty="0">
                <a:solidFill>
                  <a:srgbClr val="C00000"/>
                </a:solidFill>
              </a:rPr>
              <a:t>分析模型</a:t>
            </a:r>
            <a:r>
              <a:rPr lang="en-US" altLang="zh-CN" sz="2800" dirty="0">
                <a:solidFill>
                  <a:srgbClr val="C00000"/>
                </a:solidFill>
              </a:rPr>
              <a:t>:</a:t>
            </a:r>
            <a:r>
              <a:rPr lang="zh-CN" altLang="en-US" sz="2400" dirty="0"/>
              <a:t>又称大环境分析，是分析宏观环境的有效工具，不仅能够分析外部环境，而且能够识别一切对组织有冲击作用的力量。</a:t>
            </a:r>
            <a:endParaRPr lang="en-US" altLang="zh-CN" sz="2400" dirty="0"/>
          </a:p>
          <a:p>
            <a:r>
              <a:rPr lang="zh-CN" altLang="en-US" sz="2400" dirty="0">
                <a:latin typeface="微软雅黑" panose="020B0503020204020204" pitchFamily="34" charset="-122"/>
                <a:ea typeface="微软雅黑" panose="020B0503020204020204" pitchFamily="34" charset="-122"/>
              </a:rPr>
              <a:t>政治因素</a:t>
            </a:r>
            <a:r>
              <a:rPr lang="en-US" altLang="zh-CN" sz="2400" dirty="0">
                <a:latin typeface="微软雅黑" panose="020B0503020204020204" pitchFamily="34" charset="-122"/>
                <a:ea typeface="微软雅黑" panose="020B0503020204020204" pitchFamily="34" charset="-122"/>
              </a:rPr>
              <a:t>(Political)</a:t>
            </a:r>
          </a:p>
          <a:p>
            <a:r>
              <a:rPr lang="zh-CN" altLang="en-US" sz="2400" dirty="0">
                <a:latin typeface="微软雅黑" panose="020B0503020204020204" pitchFamily="34" charset="-122"/>
                <a:ea typeface="微软雅黑" panose="020B0503020204020204" pitchFamily="34" charset="-122"/>
              </a:rPr>
              <a:t>经济因素</a:t>
            </a:r>
            <a:r>
              <a:rPr lang="en-US" altLang="zh-CN" sz="2400" dirty="0">
                <a:latin typeface="微软雅黑" panose="020B0503020204020204" pitchFamily="34" charset="-122"/>
                <a:ea typeface="微软雅黑" panose="020B0503020204020204" pitchFamily="34" charset="-122"/>
              </a:rPr>
              <a:t>(Economic)</a:t>
            </a:r>
          </a:p>
          <a:p>
            <a:r>
              <a:rPr lang="zh-CN" altLang="en-US" sz="2400" dirty="0">
                <a:latin typeface="微软雅黑" panose="020B0503020204020204" pitchFamily="34" charset="-122"/>
                <a:ea typeface="微软雅黑" panose="020B0503020204020204" pitchFamily="34" charset="-122"/>
              </a:rPr>
              <a:t>社会因素</a:t>
            </a:r>
            <a:r>
              <a:rPr lang="en-US" altLang="zh-CN" sz="2400" dirty="0">
                <a:latin typeface="微软雅黑" panose="020B0503020204020204" pitchFamily="34" charset="-122"/>
                <a:ea typeface="微软雅黑" panose="020B0503020204020204" pitchFamily="34" charset="-122"/>
              </a:rPr>
              <a:t>(Social)</a:t>
            </a:r>
          </a:p>
          <a:p>
            <a:r>
              <a:rPr lang="zh-CN" altLang="en-US" sz="2400" dirty="0">
                <a:latin typeface="微软雅黑" panose="020B0503020204020204" pitchFamily="34" charset="-122"/>
                <a:ea typeface="微软雅黑" panose="020B0503020204020204" pitchFamily="34" charset="-122"/>
              </a:rPr>
              <a:t>技术因素（</a:t>
            </a:r>
            <a:r>
              <a:rPr lang="en-US" altLang="zh-CN" sz="2400" dirty="0">
                <a:latin typeface="微软雅黑" panose="020B0503020204020204" pitchFamily="34" charset="-122"/>
                <a:ea typeface="微软雅黑" panose="020B0503020204020204" pitchFamily="34" charset="-122"/>
              </a:rPr>
              <a:t>Technological</a:t>
            </a:r>
            <a:r>
              <a:rPr lang="zh-CN" altLang="en-US" sz="2400" dirty="0">
                <a:latin typeface="微软雅黑" panose="020B0503020204020204" pitchFamily="34" charset="-122"/>
                <a:ea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endParaRPr>
          </a:p>
          <a:p>
            <a:r>
              <a:rPr lang="zh-CN" altLang="en-US" sz="2400" dirty="0">
                <a:latin typeface="微软雅黑" panose="020B0503020204020204" pitchFamily="34" charset="-122"/>
                <a:ea typeface="微软雅黑" panose="020B0503020204020204" pitchFamily="34" charset="-122"/>
              </a:rPr>
              <a:t>环境因素</a:t>
            </a:r>
            <a:r>
              <a:rPr lang="en-US" altLang="zh-CN" sz="2400" dirty="0">
                <a:latin typeface="微软雅黑" panose="020B0503020204020204" pitchFamily="34" charset="-122"/>
                <a:ea typeface="微软雅黑" panose="020B0503020204020204" pitchFamily="34" charset="-122"/>
              </a:rPr>
              <a:t>(Environmental)</a:t>
            </a:r>
          </a:p>
          <a:p>
            <a:r>
              <a:rPr lang="zh-CN" altLang="en-US" sz="2400" dirty="0">
                <a:latin typeface="微软雅黑" panose="020B0503020204020204" pitchFamily="34" charset="-122"/>
                <a:ea typeface="微软雅黑" panose="020B0503020204020204" pitchFamily="34" charset="-122"/>
              </a:rPr>
              <a:t>法律因素</a:t>
            </a:r>
            <a:r>
              <a:rPr lang="en-US" altLang="zh-CN" sz="2400" dirty="0">
                <a:latin typeface="微软雅黑" panose="020B0503020204020204" pitchFamily="34" charset="-122"/>
                <a:ea typeface="微软雅黑" panose="020B0503020204020204" pitchFamily="34" charset="-122"/>
              </a:rPr>
              <a:t>(Legal)</a:t>
            </a:r>
            <a:endParaRPr lang="zh-CN" altLang="en-US" sz="2400"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15765330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3.2  </a:t>
            </a:r>
            <a:r>
              <a:rPr lang="zh-CN" altLang="zh-CN" b="1" dirty="0"/>
              <a:t>汽车营销微观环境</a:t>
            </a:r>
            <a:br>
              <a:rPr lang="zh-CN" altLang="zh-CN" b="1" dirty="0"/>
            </a:br>
            <a:endParaRPr lang="zh-CN" altLang="en-US" dirty="0"/>
          </a:p>
        </p:txBody>
      </p:sp>
      <p:sp>
        <p:nvSpPr>
          <p:cNvPr id="3" name="内容占位符 2"/>
          <p:cNvSpPr>
            <a:spLocks noGrp="1"/>
          </p:cNvSpPr>
          <p:nvPr>
            <p:ph idx="1"/>
          </p:nvPr>
        </p:nvSpPr>
        <p:spPr/>
        <p:txBody>
          <a:bodyPr/>
          <a:lstStyle/>
          <a:p>
            <a:pPr marL="0" indent="0">
              <a:buNone/>
            </a:pPr>
            <a:r>
              <a:rPr lang="zh-CN" altLang="zh-CN" sz="2400" dirty="0"/>
              <a:t>汽车营销</a:t>
            </a:r>
            <a:r>
              <a:rPr lang="zh-CN" altLang="zh-CN" sz="2800" dirty="0">
                <a:solidFill>
                  <a:srgbClr val="C00000"/>
                </a:solidFill>
              </a:rPr>
              <a:t>微观环境</a:t>
            </a:r>
            <a:r>
              <a:rPr lang="zh-CN" altLang="zh-CN" sz="2400" dirty="0"/>
              <a:t>，是指与企业紧密相关，直接影响其营销能力的各种参与者，可分为</a:t>
            </a:r>
            <a:r>
              <a:rPr lang="zh-CN" altLang="zh-CN" sz="2400" dirty="0">
                <a:solidFill>
                  <a:srgbClr val="C00000"/>
                </a:solidFill>
              </a:rPr>
              <a:t>内部环境和外部环境</a:t>
            </a:r>
            <a:r>
              <a:rPr lang="zh-CN" altLang="en-US" sz="2400" dirty="0"/>
              <a:t>。</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pic>
        <p:nvPicPr>
          <p:cNvPr id="19" name="图片 18"/>
          <p:cNvPicPr>
            <a:picLocks noChangeAspect="1"/>
          </p:cNvPicPr>
          <p:nvPr/>
        </p:nvPicPr>
        <p:blipFill>
          <a:blip r:embed="rId2"/>
          <a:stretch>
            <a:fillRect/>
          </a:stretch>
        </p:blipFill>
        <p:spPr>
          <a:xfrm>
            <a:off x="0" y="2276872"/>
            <a:ext cx="12031735" cy="3528392"/>
          </a:xfrm>
          <a:prstGeom prst="rect">
            <a:avLst/>
          </a:prstGeom>
        </p:spPr>
      </p:pic>
    </p:spTree>
    <p:extLst>
      <p:ext uri="{BB962C8B-B14F-4D97-AF65-F5344CB8AC3E}">
        <p14:creationId xmlns:p14="http://schemas.microsoft.com/office/powerpoint/2010/main" val="10927475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t>1.</a:t>
            </a:r>
            <a:r>
              <a:rPr lang="zh-CN" altLang="en-US" sz="2400" dirty="0"/>
              <a:t>企业</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grpSp>
        <p:nvGrpSpPr>
          <p:cNvPr id="5" name="Group 39"/>
          <p:cNvGrpSpPr>
            <a:grpSpLocks/>
          </p:cNvGrpSpPr>
          <p:nvPr/>
        </p:nvGrpSpPr>
        <p:grpSpPr bwMode="auto">
          <a:xfrm>
            <a:off x="1608477" y="1867083"/>
            <a:ext cx="6274709" cy="2285829"/>
            <a:chOff x="0" y="1248"/>
            <a:chExt cx="5280" cy="1922"/>
          </a:xfrm>
        </p:grpSpPr>
        <p:sp>
          <p:nvSpPr>
            <p:cNvPr id="6" name="Text Box 24"/>
            <p:cNvSpPr txBox="1">
              <a:spLocks noChangeArrowheads="1"/>
            </p:cNvSpPr>
            <p:nvPr/>
          </p:nvSpPr>
          <p:spPr bwMode="auto">
            <a:xfrm>
              <a:off x="1641" y="2832"/>
              <a:ext cx="2304" cy="338"/>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2000" b="1" dirty="0"/>
                <a:t>营销部门</a:t>
              </a:r>
            </a:p>
          </p:txBody>
        </p:sp>
        <p:sp>
          <p:nvSpPr>
            <p:cNvPr id="7" name="Line 25"/>
            <p:cNvSpPr>
              <a:spLocks noChangeShapeType="1"/>
            </p:cNvSpPr>
            <p:nvPr/>
          </p:nvSpPr>
          <p:spPr bwMode="auto">
            <a:xfrm>
              <a:off x="499" y="2160"/>
              <a:ext cx="1401" cy="67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8" name="Line 26"/>
            <p:cNvSpPr>
              <a:spLocks noChangeShapeType="1"/>
            </p:cNvSpPr>
            <p:nvPr/>
          </p:nvSpPr>
          <p:spPr bwMode="auto">
            <a:xfrm>
              <a:off x="2277" y="2138"/>
              <a:ext cx="313" cy="694"/>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9" name="Line 27"/>
            <p:cNvSpPr>
              <a:spLocks noChangeShapeType="1"/>
            </p:cNvSpPr>
            <p:nvPr/>
          </p:nvSpPr>
          <p:spPr bwMode="auto">
            <a:xfrm flipH="1">
              <a:off x="2856" y="2160"/>
              <a:ext cx="366" cy="67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0" name="Line 28"/>
            <p:cNvSpPr>
              <a:spLocks noChangeShapeType="1"/>
            </p:cNvSpPr>
            <p:nvPr/>
          </p:nvSpPr>
          <p:spPr bwMode="auto">
            <a:xfrm flipH="1">
              <a:off x="3089" y="2160"/>
              <a:ext cx="926" cy="67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1" name="Line 29"/>
            <p:cNvSpPr>
              <a:spLocks noChangeShapeType="1"/>
            </p:cNvSpPr>
            <p:nvPr/>
          </p:nvSpPr>
          <p:spPr bwMode="auto">
            <a:xfrm flipH="1">
              <a:off x="3372" y="2160"/>
              <a:ext cx="1620" cy="67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grpSp>
          <p:nvGrpSpPr>
            <p:cNvPr id="12" name="Group 37"/>
            <p:cNvGrpSpPr>
              <a:grpSpLocks/>
            </p:cNvGrpSpPr>
            <p:nvPr/>
          </p:nvGrpSpPr>
          <p:grpSpPr bwMode="auto">
            <a:xfrm>
              <a:off x="0" y="1248"/>
              <a:ext cx="5280" cy="912"/>
              <a:chOff x="0" y="1248"/>
              <a:chExt cx="5280" cy="912"/>
            </a:xfrm>
          </p:grpSpPr>
          <p:sp>
            <p:nvSpPr>
              <p:cNvPr id="14" name="Rectangle 10"/>
              <p:cNvSpPr>
                <a:spLocks noChangeArrowheads="1"/>
              </p:cNvSpPr>
              <p:nvPr/>
            </p:nvSpPr>
            <p:spPr bwMode="auto">
              <a:xfrm>
                <a:off x="3599" y="1248"/>
                <a:ext cx="793"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a:t>制造部门 </a:t>
                </a:r>
              </a:p>
            </p:txBody>
          </p:sp>
          <p:sp>
            <p:nvSpPr>
              <p:cNvPr id="15" name="Rectangle 9"/>
              <p:cNvSpPr>
                <a:spLocks noChangeArrowheads="1"/>
              </p:cNvSpPr>
              <p:nvPr/>
            </p:nvSpPr>
            <p:spPr bwMode="auto">
              <a:xfrm>
                <a:off x="2793" y="1248"/>
                <a:ext cx="792"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a:t>采购部门 </a:t>
                </a:r>
              </a:p>
              <a:p>
                <a:pPr>
                  <a:buFontTx/>
                  <a:buNone/>
                </a:pPr>
                <a:endParaRPr lang="en-US" altLang="zh-CN" sz="2000" b="1"/>
              </a:p>
            </p:txBody>
          </p:sp>
          <p:sp>
            <p:nvSpPr>
              <p:cNvPr id="16" name="Rectangle 8"/>
              <p:cNvSpPr>
                <a:spLocks noChangeArrowheads="1"/>
              </p:cNvSpPr>
              <p:nvPr/>
            </p:nvSpPr>
            <p:spPr bwMode="auto">
              <a:xfrm>
                <a:off x="1800" y="1248"/>
                <a:ext cx="993"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a:t>研究和开发部门 </a:t>
                </a:r>
              </a:p>
            </p:txBody>
          </p:sp>
          <p:sp>
            <p:nvSpPr>
              <p:cNvPr id="17" name="Rectangle 7"/>
              <p:cNvSpPr>
                <a:spLocks noChangeArrowheads="1"/>
              </p:cNvSpPr>
              <p:nvPr/>
            </p:nvSpPr>
            <p:spPr bwMode="auto">
              <a:xfrm>
                <a:off x="1008" y="1248"/>
                <a:ext cx="792"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a:t>财务部门</a:t>
                </a:r>
              </a:p>
              <a:p>
                <a:pPr algn="ctr">
                  <a:buFontTx/>
                  <a:buNone/>
                </a:pPr>
                <a:endParaRPr lang="en-US" altLang="zh-CN" sz="2000" b="1"/>
              </a:p>
            </p:txBody>
          </p:sp>
          <p:sp>
            <p:nvSpPr>
              <p:cNvPr id="18" name="Rectangle 6"/>
              <p:cNvSpPr>
                <a:spLocks noChangeArrowheads="1"/>
              </p:cNvSpPr>
              <p:nvPr/>
            </p:nvSpPr>
            <p:spPr bwMode="auto">
              <a:xfrm>
                <a:off x="0" y="1248"/>
                <a:ext cx="1007"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dirty="0"/>
                  <a:t>最高管理层 </a:t>
                </a:r>
              </a:p>
            </p:txBody>
          </p:sp>
          <p:sp>
            <p:nvSpPr>
              <p:cNvPr id="19" name="Line 11"/>
              <p:cNvSpPr>
                <a:spLocks noChangeShapeType="1"/>
              </p:cNvSpPr>
              <p:nvPr/>
            </p:nvSpPr>
            <p:spPr bwMode="auto">
              <a:xfrm>
                <a:off x="0" y="1248"/>
                <a:ext cx="5275" cy="0"/>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0" name="Line 12"/>
              <p:cNvSpPr>
                <a:spLocks noChangeShapeType="1"/>
              </p:cNvSpPr>
              <p:nvPr/>
            </p:nvSpPr>
            <p:spPr bwMode="auto">
              <a:xfrm>
                <a:off x="0" y="2160"/>
                <a:ext cx="5275" cy="0"/>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1" name="Line 13"/>
              <p:cNvSpPr>
                <a:spLocks noChangeShapeType="1"/>
              </p:cNvSpPr>
              <p:nvPr/>
            </p:nvSpPr>
            <p:spPr bwMode="auto">
              <a:xfrm>
                <a:off x="0" y="1248"/>
                <a:ext cx="5" cy="912"/>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2" name="Rectangle 33"/>
              <p:cNvSpPr>
                <a:spLocks noChangeArrowheads="1"/>
              </p:cNvSpPr>
              <p:nvPr/>
            </p:nvSpPr>
            <p:spPr bwMode="auto">
              <a:xfrm>
                <a:off x="4406" y="1248"/>
                <a:ext cx="869" cy="912"/>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000" b="1"/>
                  <a:t>会计部门 </a:t>
                </a:r>
              </a:p>
            </p:txBody>
          </p:sp>
          <p:sp>
            <p:nvSpPr>
              <p:cNvPr id="23" name="Line 35"/>
              <p:cNvSpPr>
                <a:spLocks noChangeShapeType="1"/>
              </p:cNvSpPr>
              <p:nvPr/>
            </p:nvSpPr>
            <p:spPr bwMode="auto">
              <a:xfrm>
                <a:off x="5275" y="1248"/>
                <a:ext cx="5" cy="912"/>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grpSp>
        <p:sp>
          <p:nvSpPr>
            <p:cNvPr id="13" name="Line 38"/>
            <p:cNvSpPr>
              <a:spLocks noChangeShapeType="1"/>
            </p:cNvSpPr>
            <p:nvPr/>
          </p:nvSpPr>
          <p:spPr bwMode="auto">
            <a:xfrm>
              <a:off x="1423" y="2160"/>
              <a:ext cx="854" cy="67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grpSp>
      <p:sp>
        <p:nvSpPr>
          <p:cNvPr id="24" name="矩形 23"/>
          <p:cNvSpPr/>
          <p:nvPr/>
        </p:nvSpPr>
        <p:spPr>
          <a:xfrm>
            <a:off x="662862" y="4483112"/>
            <a:ext cx="8211792" cy="1323439"/>
          </a:xfrm>
          <a:prstGeom prst="rect">
            <a:avLst/>
          </a:prstGeom>
        </p:spPr>
        <p:txBody>
          <a:bodyPr wrap="square">
            <a:spAutoFit/>
          </a:bodyPr>
          <a:lstStyle/>
          <a:p>
            <a:pPr algn="just"/>
            <a:r>
              <a:rPr lang="zh-CN" altLang="en-US" sz="2000" dirty="0"/>
              <a:t>市场营销不能只看做是营销部门的事</a:t>
            </a:r>
            <a:r>
              <a:rPr lang="en-US" altLang="zh-CN" sz="2000" dirty="0"/>
              <a:t>!</a:t>
            </a:r>
            <a:r>
              <a:rPr lang="zh-CN" altLang="en-US" sz="2000" dirty="0"/>
              <a:t>企业不仅要协调好营销部门与其他职能部门的关系，更需要将营销文化深入到每一个员工的心中，全体动员起来，随时有效地对顾客需要的各种变化做出反应。这种整合营销、全员营销的理念为营销活动的开展创造了极佳的内部环境。</a:t>
            </a:r>
            <a:endParaRPr lang="zh-CN" altLang="zh-CN" sz="2000" dirty="0"/>
          </a:p>
        </p:txBody>
      </p:sp>
    </p:spTree>
    <p:extLst>
      <p:ext uri="{BB962C8B-B14F-4D97-AF65-F5344CB8AC3E}">
        <p14:creationId xmlns:p14="http://schemas.microsoft.com/office/powerpoint/2010/main" val="14217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86546" y="764704"/>
            <a:ext cx="8034337" cy="5008564"/>
          </a:xfrm>
        </p:spPr>
        <p:txBody>
          <a:bodyPr/>
          <a:lstStyle/>
          <a:p>
            <a:pPr marL="0" indent="0">
              <a:buNone/>
            </a:pPr>
            <a:r>
              <a:rPr lang="en-US" altLang="zh-CN" sz="2400" dirty="0"/>
              <a:t>2.</a:t>
            </a:r>
            <a:r>
              <a:rPr lang="zh-CN" altLang="en-US" sz="2400" dirty="0"/>
              <a:t>生产供应者</a:t>
            </a:r>
            <a:endParaRPr lang="en-US" altLang="zh-CN" sz="2400"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
        <p:nvSpPr>
          <p:cNvPr id="5" name="AutoShape 4"/>
          <p:cNvSpPr>
            <a:spLocks noChangeArrowheads="1"/>
          </p:cNvSpPr>
          <p:nvPr/>
        </p:nvSpPr>
        <p:spPr bwMode="auto">
          <a:xfrm>
            <a:off x="1259632" y="1272108"/>
            <a:ext cx="3763888" cy="710952"/>
          </a:xfrm>
          <a:prstGeom prst="horizontalScroll">
            <a:avLst>
              <a:gd name="adj" fmla="val 12500"/>
            </a:avLst>
          </a:prstGeom>
          <a:noFill/>
          <a:ln w="95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tIns="46800" rIns="90000" bIns="46800" anchor="ctr"/>
          <a:lstStyle/>
          <a:p>
            <a:pPr algn="ctr"/>
            <a:r>
              <a:rPr lang="zh-CN" altLang="en-US" sz="2800" dirty="0"/>
              <a:t>成本质量控制</a:t>
            </a:r>
          </a:p>
        </p:txBody>
      </p:sp>
      <p:sp>
        <p:nvSpPr>
          <p:cNvPr id="6" name="矩形 5"/>
          <p:cNvSpPr/>
          <p:nvPr/>
        </p:nvSpPr>
        <p:spPr>
          <a:xfrm>
            <a:off x="725452" y="1983060"/>
            <a:ext cx="8353580" cy="5386090"/>
          </a:xfrm>
          <a:prstGeom prst="rect">
            <a:avLst/>
          </a:prstGeom>
        </p:spPr>
        <p:txBody>
          <a:bodyPr wrap="square">
            <a:spAutoFit/>
          </a:bodyPr>
          <a:lstStyle/>
          <a:p>
            <a:pPr marL="342900" indent="-342900">
              <a:buFont typeface="Wingdings" panose="05000000000000000000" pitchFamily="2" charset="2"/>
              <a:buChar char="p"/>
            </a:pPr>
            <a:r>
              <a:rPr lang="zh-CN" altLang="en-US" sz="2400" dirty="0">
                <a:latin typeface="+mn-ea"/>
              </a:rPr>
              <a:t>供货的</a:t>
            </a:r>
            <a:r>
              <a:rPr lang="zh-CN" altLang="en-US" sz="2400" dirty="0">
                <a:solidFill>
                  <a:srgbClr val="C00000"/>
                </a:solidFill>
                <a:latin typeface="+mn-ea"/>
              </a:rPr>
              <a:t>稳定性与及时性</a:t>
            </a:r>
            <a:endParaRPr lang="en-US" altLang="zh-CN" sz="2400" dirty="0">
              <a:solidFill>
                <a:srgbClr val="C00000"/>
              </a:solidFill>
              <a:latin typeface="+mn-ea"/>
            </a:endParaRPr>
          </a:p>
          <a:p>
            <a:pPr marL="342900" indent="-342900">
              <a:buFont typeface="Wingdings" panose="05000000000000000000" pitchFamily="2" charset="2"/>
              <a:buChar char="p"/>
            </a:pPr>
            <a:r>
              <a:rPr lang="zh-CN" altLang="en-US" sz="2400" dirty="0">
                <a:latin typeface="+mn-ea"/>
              </a:rPr>
              <a:t>供货的</a:t>
            </a:r>
            <a:r>
              <a:rPr lang="zh-CN" altLang="en-US" sz="2400" dirty="0">
                <a:solidFill>
                  <a:srgbClr val="C00000"/>
                </a:solidFill>
                <a:latin typeface="+mn-ea"/>
              </a:rPr>
              <a:t>价格变动</a:t>
            </a:r>
          </a:p>
          <a:p>
            <a:pPr marL="342900" indent="-342900">
              <a:buFont typeface="Wingdings" panose="05000000000000000000" pitchFamily="2" charset="2"/>
              <a:buChar char="p"/>
            </a:pPr>
            <a:r>
              <a:rPr lang="zh-CN" altLang="en-US" sz="2400" dirty="0">
                <a:latin typeface="+mn-ea"/>
              </a:rPr>
              <a:t>供货的</a:t>
            </a:r>
            <a:r>
              <a:rPr lang="zh-CN" altLang="en-US" sz="2400" dirty="0">
                <a:solidFill>
                  <a:srgbClr val="C00000"/>
                </a:solidFill>
                <a:latin typeface="+mn-ea"/>
              </a:rPr>
              <a:t>质量水平</a:t>
            </a:r>
            <a:endParaRPr lang="en-US" altLang="zh-CN" sz="2400" dirty="0">
              <a:solidFill>
                <a:srgbClr val="C00000"/>
              </a:solidFill>
              <a:latin typeface="+mn-ea"/>
            </a:endParaRPr>
          </a:p>
          <a:p>
            <a:endParaRPr lang="en-US" altLang="zh-CN" sz="2400" dirty="0"/>
          </a:p>
          <a:p>
            <a:r>
              <a:rPr lang="zh-CN" altLang="en-US" sz="2200" dirty="0"/>
              <a:t>企业在寻找和选择供应商时，应特别注意两点</a:t>
            </a:r>
            <a:r>
              <a:rPr lang="en-US" altLang="zh-CN" sz="2200" dirty="0"/>
              <a:t>:</a:t>
            </a:r>
          </a:p>
          <a:p>
            <a:r>
              <a:rPr lang="zh-CN" altLang="en-US" sz="2200" dirty="0"/>
              <a:t>第一，企业必须充分考虑供应商的资信状况要选择那些能够提供</a:t>
            </a:r>
            <a:r>
              <a:rPr lang="zh-CN" altLang="en-US" sz="2200" dirty="0">
                <a:solidFill>
                  <a:srgbClr val="C00000"/>
                </a:solidFill>
              </a:rPr>
              <a:t>品质优良、价格合理的资源，交货及时，有良好信用，在质量和效率方面都信得过的供应商</a:t>
            </a:r>
            <a:r>
              <a:rPr lang="zh-CN" altLang="en-US" sz="2200" dirty="0"/>
              <a:t>，并且</a:t>
            </a:r>
            <a:r>
              <a:rPr lang="zh-CN" altLang="en-US" sz="2200" dirty="0">
                <a:solidFill>
                  <a:srgbClr val="C00000"/>
                </a:solidFill>
              </a:rPr>
              <a:t>要与主要供应商建立长期稳定的合作关系，</a:t>
            </a:r>
            <a:r>
              <a:rPr lang="zh-CN" altLang="en-US" sz="2200" dirty="0"/>
              <a:t>保证企业生产资源供应的稳定性。</a:t>
            </a:r>
            <a:endParaRPr lang="en-US" altLang="zh-CN" sz="2200" dirty="0"/>
          </a:p>
          <a:p>
            <a:endParaRPr lang="en-US" altLang="zh-CN" sz="2200" dirty="0"/>
          </a:p>
          <a:p>
            <a:r>
              <a:rPr lang="zh-CN" altLang="en-US" sz="2200" dirty="0"/>
              <a:t>第二，企业必须使</a:t>
            </a:r>
            <a:r>
              <a:rPr lang="zh-CN" altLang="en-US" sz="2200" dirty="0">
                <a:solidFill>
                  <a:srgbClr val="C00000"/>
                </a:solidFill>
              </a:rPr>
              <a:t>自己的供应商多样化</a:t>
            </a:r>
            <a:r>
              <a:rPr lang="zh-CN" altLang="en-US" sz="2200" dirty="0"/>
              <a:t>，企业过分依赖一家或少数几家供货人时，受到供应变化的影响和打击的可能性就大。</a:t>
            </a:r>
          </a:p>
          <a:p>
            <a:endParaRPr lang="en-US" altLang="zh-CN" dirty="0"/>
          </a:p>
          <a:p>
            <a:endParaRPr lang="en-US" altLang="zh-CN" dirty="0"/>
          </a:p>
          <a:p>
            <a:endParaRPr lang="en-US" altLang="zh-CN" dirty="0"/>
          </a:p>
          <a:p>
            <a:endParaRPr lang="zh-CN" altLang="en-US" dirty="0"/>
          </a:p>
        </p:txBody>
      </p:sp>
    </p:spTree>
    <p:extLst>
      <p:ext uri="{BB962C8B-B14F-4D97-AF65-F5344CB8AC3E}">
        <p14:creationId xmlns:p14="http://schemas.microsoft.com/office/powerpoint/2010/main" val="2702831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animEffect transition="in" filter="fade">
                                      <p:cBhvr>
                                        <p:cTn id="23" dur="500"/>
                                        <p:tgtEl>
                                          <p:spTgt spid="6">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5" end="5"/>
                                            </p:txEl>
                                          </p:spTgt>
                                        </p:tgtEl>
                                        <p:attrNameLst>
                                          <p:attrName>style.visibility</p:attrName>
                                        </p:attrNameLst>
                                      </p:cBhvr>
                                      <p:to>
                                        <p:strVal val="visible"/>
                                      </p:to>
                                    </p:set>
                                    <p:animEffect transition="in" filter="fade">
                                      <p:cBhvr>
                                        <p:cTn id="26" dur="500"/>
                                        <p:tgtEl>
                                          <p:spTgt spid="6">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7" end="7"/>
                                            </p:txEl>
                                          </p:spTgt>
                                        </p:tgtEl>
                                        <p:attrNameLst>
                                          <p:attrName>style.visibility</p:attrName>
                                        </p:attrNameLst>
                                      </p:cBhvr>
                                      <p:to>
                                        <p:strVal val="visible"/>
                                      </p:to>
                                    </p:set>
                                    <p:animEffect transition="in" filter="fade">
                                      <p:cBhvr>
                                        <p:cTn id="29"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t>3.</a:t>
            </a:r>
            <a:r>
              <a:rPr lang="zh-CN" altLang="en-US" sz="2400" dirty="0"/>
              <a:t>营销中介</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
        <p:nvSpPr>
          <p:cNvPr id="5" name="AutoShape 4"/>
          <p:cNvSpPr>
            <a:spLocks noChangeArrowheads="1"/>
          </p:cNvSpPr>
          <p:nvPr/>
        </p:nvSpPr>
        <p:spPr bwMode="auto">
          <a:xfrm>
            <a:off x="775053" y="1484784"/>
            <a:ext cx="8189435" cy="4864938"/>
          </a:xfrm>
          <a:prstGeom prst="horizontalScroll">
            <a:avLst>
              <a:gd name="adj" fmla="val 12500"/>
            </a:avLst>
          </a:prstGeom>
          <a:noFill/>
          <a:ln w="9525">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nchor="ctr"/>
          <a:lstStyle/>
          <a:p>
            <a:pPr algn="just"/>
            <a:r>
              <a:rPr lang="zh-CN" altLang="en-US" sz="2400" dirty="0"/>
              <a:t>营销中介（</a:t>
            </a:r>
            <a:r>
              <a:rPr lang="en-US" altLang="zh-CN" sz="2400" dirty="0"/>
              <a:t>Marketing Intermediaries</a:t>
            </a:r>
            <a:r>
              <a:rPr lang="zh-CN" altLang="en-US" sz="2400" dirty="0"/>
              <a:t>）：</a:t>
            </a:r>
          </a:p>
          <a:p>
            <a:pPr algn="just"/>
            <a:r>
              <a:rPr lang="zh-CN" altLang="en-US" sz="2400" dirty="0"/>
              <a:t>帮助公司促销、销售和分销产品到最终用户的公司，包括：</a:t>
            </a:r>
            <a:endParaRPr lang="en-US" altLang="zh-CN" sz="2400" dirty="0"/>
          </a:p>
          <a:p>
            <a:pPr marL="342900" indent="-342900" algn="just">
              <a:buFont typeface="Wingdings" panose="05000000000000000000" pitchFamily="2" charset="2"/>
              <a:buChar char="Ø"/>
            </a:pPr>
            <a:r>
              <a:rPr lang="zh-CN" altLang="en-US" sz="2400" dirty="0"/>
              <a:t>批发零售企业（</a:t>
            </a:r>
            <a:r>
              <a:rPr lang="en-US" altLang="zh-CN" sz="2400" dirty="0"/>
              <a:t>reselling firms</a:t>
            </a:r>
            <a:r>
              <a:rPr lang="zh-CN" altLang="en-US" sz="2400" dirty="0"/>
              <a:t>）、</a:t>
            </a:r>
            <a:endParaRPr lang="en-US" altLang="zh-CN" sz="2400" dirty="0"/>
          </a:p>
          <a:p>
            <a:pPr marL="342900" indent="-342900" algn="just">
              <a:buFont typeface="Wingdings" panose="05000000000000000000" pitchFamily="2" charset="2"/>
              <a:buChar char="Ø"/>
            </a:pPr>
            <a:r>
              <a:rPr lang="zh-CN" altLang="en-US" sz="2400" dirty="0"/>
              <a:t>物流企业 </a:t>
            </a:r>
            <a:r>
              <a:rPr lang="en-US" altLang="zh-CN" sz="2400" dirty="0"/>
              <a:t>(physical distribution firms)</a:t>
            </a:r>
            <a:r>
              <a:rPr lang="zh-CN" altLang="en-US" sz="2400" dirty="0"/>
              <a:t>、</a:t>
            </a:r>
            <a:endParaRPr lang="en-US" altLang="zh-CN" sz="2400" dirty="0"/>
          </a:p>
          <a:p>
            <a:pPr marL="342900" indent="-342900" algn="just">
              <a:buFont typeface="Wingdings" panose="05000000000000000000" pitchFamily="2" charset="2"/>
              <a:buChar char="Ø"/>
            </a:pPr>
            <a:r>
              <a:rPr lang="zh-CN" altLang="en-US" sz="2400" dirty="0"/>
              <a:t>营销服务代理机构 </a:t>
            </a:r>
            <a:r>
              <a:rPr lang="en-US" altLang="zh-CN" sz="2400" dirty="0"/>
              <a:t>(marketing services agencies)</a:t>
            </a:r>
            <a:r>
              <a:rPr lang="zh-CN" altLang="en-US" sz="2400" dirty="0"/>
              <a:t>（如广告企业，咨询机构，律师会计事务所等）</a:t>
            </a:r>
            <a:endParaRPr lang="en-US" altLang="zh-CN" sz="2400" dirty="0"/>
          </a:p>
          <a:p>
            <a:pPr marL="342900" indent="-342900" algn="just">
              <a:buFont typeface="Wingdings" panose="05000000000000000000" pitchFamily="2" charset="2"/>
              <a:buChar char="Ø"/>
            </a:pPr>
            <a:r>
              <a:rPr lang="zh-CN" altLang="en-US" sz="2400" dirty="0"/>
              <a:t>金融中间机构 </a:t>
            </a:r>
            <a:r>
              <a:rPr lang="en-US" altLang="zh-CN" sz="2400" dirty="0"/>
              <a:t>(financial intermediaries)</a:t>
            </a:r>
            <a:r>
              <a:rPr lang="zh-CN" altLang="en-US" sz="2400" dirty="0"/>
              <a:t>（银行，信贷机构，保险机构等）。 </a:t>
            </a:r>
          </a:p>
        </p:txBody>
      </p:sp>
    </p:spTree>
    <p:extLst>
      <p:ext uri="{BB962C8B-B14F-4D97-AF65-F5344CB8AC3E}">
        <p14:creationId xmlns:p14="http://schemas.microsoft.com/office/powerpoint/2010/main" val="27792849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en-US" altLang="zh-CN" sz="2400" dirty="0"/>
              <a:t>4.</a:t>
            </a:r>
            <a:r>
              <a:rPr lang="zh-CN" altLang="en-US" sz="2400" dirty="0"/>
              <a:t>顾客</a:t>
            </a:r>
            <a:endParaRPr lang="en-US" altLang="zh-CN"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grpSp>
        <p:nvGrpSpPr>
          <p:cNvPr id="5" name="组合 4"/>
          <p:cNvGrpSpPr/>
          <p:nvPr/>
        </p:nvGrpSpPr>
        <p:grpSpPr>
          <a:xfrm>
            <a:off x="725452" y="1963534"/>
            <a:ext cx="8172400" cy="3674615"/>
            <a:chOff x="971600" y="1196752"/>
            <a:chExt cx="8172400" cy="3674615"/>
          </a:xfrm>
        </p:grpSpPr>
        <p:grpSp>
          <p:nvGrpSpPr>
            <p:cNvPr id="6" name="Group 5"/>
            <p:cNvGrpSpPr>
              <a:grpSpLocks/>
            </p:cNvGrpSpPr>
            <p:nvPr/>
          </p:nvGrpSpPr>
          <p:grpSpPr bwMode="auto">
            <a:xfrm>
              <a:off x="971600" y="1196752"/>
              <a:ext cx="8172400" cy="2229888"/>
              <a:chOff x="960" y="864"/>
              <a:chExt cx="3840" cy="2576"/>
            </a:xfrm>
          </p:grpSpPr>
          <p:sp>
            <p:nvSpPr>
              <p:cNvPr id="13" name="Rectangle 6"/>
              <p:cNvSpPr>
                <a:spLocks noChangeArrowheads="1"/>
              </p:cNvSpPr>
              <p:nvPr/>
            </p:nvSpPr>
            <p:spPr bwMode="auto">
              <a:xfrm>
                <a:off x="4032" y="864"/>
                <a:ext cx="768" cy="2576"/>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400" b="1" dirty="0"/>
                  <a:t>国际市场</a:t>
                </a:r>
              </a:p>
              <a:p>
                <a:pPr algn="ctr">
                  <a:buFontTx/>
                  <a:buNone/>
                </a:pPr>
                <a:r>
                  <a:rPr lang="zh-CN" altLang="en-US" sz="2400" b="1" dirty="0"/>
                  <a:t>（</a:t>
                </a:r>
                <a:r>
                  <a:rPr lang="en-US" altLang="zh-CN" sz="2400" b="1" dirty="0"/>
                  <a:t>International Markets)</a:t>
                </a:r>
              </a:p>
              <a:p>
                <a:pPr>
                  <a:buFontTx/>
                  <a:buNone/>
                </a:pPr>
                <a:endParaRPr lang="en-US" altLang="zh-CN" sz="2000" b="1" dirty="0"/>
              </a:p>
            </p:txBody>
          </p:sp>
          <p:sp>
            <p:nvSpPr>
              <p:cNvPr id="14" name="Rectangle 7"/>
              <p:cNvSpPr>
                <a:spLocks noChangeArrowheads="1"/>
              </p:cNvSpPr>
              <p:nvPr/>
            </p:nvSpPr>
            <p:spPr bwMode="auto">
              <a:xfrm>
                <a:off x="3264" y="864"/>
                <a:ext cx="768" cy="2576"/>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400" b="1" dirty="0"/>
                  <a:t>政府机</a:t>
                </a:r>
                <a:endParaRPr lang="en-US" altLang="zh-CN" sz="2400" b="1" dirty="0"/>
              </a:p>
              <a:p>
                <a:pPr algn="ctr">
                  <a:buFontTx/>
                  <a:buNone/>
                </a:pPr>
                <a:r>
                  <a:rPr lang="zh-CN" altLang="en-US" sz="2400" b="1" dirty="0"/>
                  <a:t>构市场</a:t>
                </a:r>
              </a:p>
              <a:p>
                <a:pPr algn="ctr">
                  <a:buFontTx/>
                  <a:buNone/>
                </a:pPr>
                <a:r>
                  <a:rPr lang="en-US" altLang="zh-CN" sz="2400" b="1" dirty="0"/>
                  <a:t>(Government Markets)</a:t>
                </a:r>
              </a:p>
              <a:p>
                <a:pPr>
                  <a:buFontTx/>
                  <a:buNone/>
                </a:pPr>
                <a:endParaRPr lang="en-US" altLang="zh-CN" sz="2000" b="1" dirty="0"/>
              </a:p>
            </p:txBody>
          </p:sp>
          <p:sp>
            <p:nvSpPr>
              <p:cNvPr id="15" name="Rectangle 8"/>
              <p:cNvSpPr>
                <a:spLocks noChangeArrowheads="1"/>
              </p:cNvSpPr>
              <p:nvPr/>
            </p:nvSpPr>
            <p:spPr bwMode="auto">
              <a:xfrm>
                <a:off x="2496" y="864"/>
                <a:ext cx="768" cy="2576"/>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400" b="1" dirty="0"/>
                  <a:t>中间商</a:t>
                </a:r>
                <a:endParaRPr lang="en-US" altLang="zh-CN" sz="2400" b="1" dirty="0"/>
              </a:p>
              <a:p>
                <a:pPr algn="ctr">
                  <a:buFontTx/>
                  <a:buNone/>
                </a:pPr>
                <a:r>
                  <a:rPr lang="zh-CN" altLang="en-US" sz="2400" b="1" dirty="0"/>
                  <a:t>市场</a:t>
                </a:r>
              </a:p>
              <a:p>
                <a:pPr algn="ctr">
                  <a:buFontTx/>
                  <a:buNone/>
                </a:pPr>
                <a:r>
                  <a:rPr lang="en-US" altLang="zh-CN" sz="2400" b="1" dirty="0"/>
                  <a:t>(Reseller Markets)</a:t>
                </a:r>
              </a:p>
              <a:p>
                <a:pPr>
                  <a:buFontTx/>
                  <a:buNone/>
                </a:pPr>
                <a:endParaRPr lang="en-US" altLang="zh-CN" sz="2000" b="1" dirty="0"/>
              </a:p>
            </p:txBody>
          </p:sp>
          <p:sp>
            <p:nvSpPr>
              <p:cNvPr id="16" name="Rectangle 9"/>
              <p:cNvSpPr>
                <a:spLocks noChangeArrowheads="1"/>
              </p:cNvSpPr>
              <p:nvPr/>
            </p:nvSpPr>
            <p:spPr bwMode="auto">
              <a:xfrm>
                <a:off x="1728" y="864"/>
                <a:ext cx="768" cy="2576"/>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400" b="1" dirty="0"/>
                  <a:t>生产者</a:t>
                </a:r>
                <a:endParaRPr lang="en-US" altLang="zh-CN" sz="2400" b="1" dirty="0"/>
              </a:p>
              <a:p>
                <a:pPr algn="ctr">
                  <a:buFontTx/>
                  <a:buNone/>
                </a:pPr>
                <a:r>
                  <a:rPr lang="zh-CN" altLang="en-US" sz="2400" b="1" dirty="0"/>
                  <a:t>市场</a:t>
                </a:r>
                <a:r>
                  <a:rPr lang="en-US" altLang="zh-CN" sz="2400" b="1" dirty="0"/>
                  <a:t>(Business Markets)</a:t>
                </a:r>
              </a:p>
              <a:p>
                <a:pPr>
                  <a:buFontTx/>
                  <a:buNone/>
                </a:pPr>
                <a:endParaRPr lang="en-US" altLang="zh-CN" sz="2000" b="1" dirty="0"/>
              </a:p>
            </p:txBody>
          </p:sp>
          <p:sp>
            <p:nvSpPr>
              <p:cNvPr id="17" name="Rectangle 10"/>
              <p:cNvSpPr>
                <a:spLocks noChangeArrowheads="1"/>
              </p:cNvSpPr>
              <p:nvPr/>
            </p:nvSpPr>
            <p:spPr bwMode="auto">
              <a:xfrm>
                <a:off x="960" y="864"/>
                <a:ext cx="768" cy="2576"/>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lvl1pPr>
                  <a:spcBef>
                    <a:spcPct val="20000"/>
                  </a:spcBef>
                  <a:buChar char="•"/>
                  <a:defRPr kumimoji="1" sz="2800">
                    <a:solidFill>
                      <a:schemeClr val="tx1"/>
                    </a:solidFill>
                    <a:latin typeface="Times New Roman" panose="02020603050405020304" pitchFamily="18" charset="0"/>
                    <a:ea typeface="宋体" panose="02010600030101010101" pitchFamily="2" charset="-122"/>
                  </a:defRPr>
                </a:lvl1pPr>
                <a:lvl2pPr>
                  <a:spcBef>
                    <a:spcPct val="20000"/>
                  </a:spcBef>
                  <a:buChar char="–"/>
                  <a:defRPr kumimoji="1" sz="2400">
                    <a:solidFill>
                      <a:schemeClr val="tx1"/>
                    </a:solidFill>
                    <a:latin typeface="Times New Roman" panose="02020603050405020304" pitchFamily="18" charset="0"/>
                    <a:ea typeface="宋体" panose="02010600030101010101" pitchFamily="2" charset="-122"/>
                  </a:defRPr>
                </a:lvl2pPr>
                <a:lvl3pPr>
                  <a:spcBef>
                    <a:spcPct val="20000"/>
                  </a:spcBef>
                  <a:buChar char="•"/>
                  <a:defRPr kumimoji="1" sz="2000">
                    <a:solidFill>
                      <a:schemeClr val="tx1"/>
                    </a:solidFill>
                    <a:latin typeface="Times New Roman" panose="02020603050405020304" pitchFamily="18" charset="0"/>
                    <a:ea typeface="宋体" panose="02010600030101010101" pitchFamily="2" charset="-122"/>
                  </a:defRPr>
                </a:lvl3pPr>
                <a:lvl4pPr>
                  <a:spcBef>
                    <a:spcPct val="20000"/>
                  </a:spcBef>
                  <a:buChar char="–"/>
                  <a:defRPr kumimoji="1">
                    <a:solidFill>
                      <a:schemeClr val="tx1"/>
                    </a:solidFill>
                    <a:latin typeface="Times New Roman" panose="02020603050405020304" pitchFamily="18" charset="0"/>
                    <a:ea typeface="宋体" panose="02010600030101010101" pitchFamily="2" charset="-122"/>
                  </a:defRPr>
                </a:lvl4pPr>
                <a:lvl5pPr>
                  <a:spcBef>
                    <a:spcPct val="20000"/>
                  </a:spcBef>
                  <a:buChar char="»"/>
                  <a:defRPr kumimoji="1">
                    <a:solidFill>
                      <a:schemeClr val="tx1"/>
                    </a:solidFill>
                    <a:latin typeface="Times New Roman" panose="02020603050405020304" pitchFamily="18" charset="0"/>
                    <a:ea typeface="宋体" panose="02010600030101010101" pitchFamily="2" charset="-122"/>
                  </a:defRPr>
                </a:lvl5pPr>
                <a:lvl6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6pPr>
                <a:lvl7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7pPr>
                <a:lvl8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8pPr>
                <a:lvl9pPr fontAlgn="base">
                  <a:spcBef>
                    <a:spcPct val="20000"/>
                  </a:spcBef>
                  <a:spcAft>
                    <a:spcPct val="0"/>
                  </a:spcAft>
                  <a:buChar char="»"/>
                  <a:defRPr kumimoji="1">
                    <a:solidFill>
                      <a:schemeClr val="tx1"/>
                    </a:solidFill>
                    <a:latin typeface="Times New Roman" panose="02020603050405020304" pitchFamily="18" charset="0"/>
                    <a:ea typeface="宋体" panose="02010600030101010101" pitchFamily="2" charset="-122"/>
                  </a:defRPr>
                </a:lvl9pPr>
              </a:lstStyle>
              <a:p>
                <a:pPr algn="ctr">
                  <a:buFontTx/>
                  <a:buNone/>
                </a:pPr>
                <a:r>
                  <a:rPr lang="zh-CN" altLang="en-US" sz="2400" b="1" dirty="0"/>
                  <a:t>消费者</a:t>
                </a:r>
                <a:endParaRPr lang="en-US" altLang="zh-CN" sz="2400" b="1" dirty="0"/>
              </a:p>
              <a:p>
                <a:pPr algn="ctr">
                  <a:buFontTx/>
                  <a:buNone/>
                </a:pPr>
                <a:r>
                  <a:rPr lang="zh-CN" altLang="en-US" sz="2400" b="1" dirty="0"/>
                  <a:t>市场</a:t>
                </a:r>
                <a:r>
                  <a:rPr lang="en-US" altLang="zh-CN" sz="2400" b="1" dirty="0"/>
                  <a:t>(Consumer Markets)</a:t>
                </a:r>
              </a:p>
              <a:p>
                <a:pPr>
                  <a:buFontTx/>
                  <a:buNone/>
                </a:pPr>
                <a:endParaRPr lang="en-US" altLang="zh-CN" sz="2000" b="1" dirty="0"/>
              </a:p>
            </p:txBody>
          </p:sp>
          <p:sp>
            <p:nvSpPr>
              <p:cNvPr id="18" name="Line 11"/>
              <p:cNvSpPr>
                <a:spLocks noChangeShapeType="1"/>
              </p:cNvSpPr>
              <p:nvPr/>
            </p:nvSpPr>
            <p:spPr bwMode="auto">
              <a:xfrm>
                <a:off x="960" y="864"/>
                <a:ext cx="3840" cy="0"/>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9" name="Line 12"/>
              <p:cNvSpPr>
                <a:spLocks noChangeShapeType="1"/>
              </p:cNvSpPr>
              <p:nvPr/>
            </p:nvSpPr>
            <p:spPr bwMode="auto">
              <a:xfrm>
                <a:off x="960" y="3440"/>
                <a:ext cx="3840" cy="0"/>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0" name="Line 13"/>
              <p:cNvSpPr>
                <a:spLocks noChangeShapeType="1"/>
              </p:cNvSpPr>
              <p:nvPr/>
            </p:nvSpPr>
            <p:spPr bwMode="auto">
              <a:xfrm>
                <a:off x="960" y="864"/>
                <a:ext cx="0" cy="2576"/>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1" name="Line 14"/>
              <p:cNvSpPr>
                <a:spLocks noChangeShapeType="1"/>
              </p:cNvSpPr>
              <p:nvPr/>
            </p:nvSpPr>
            <p:spPr bwMode="auto">
              <a:xfrm>
                <a:off x="1728" y="864"/>
                <a:ext cx="0" cy="2576"/>
              </a:xfrm>
              <a:prstGeom prst="line">
                <a:avLst/>
              </a:prstGeom>
              <a:noFill/>
              <a:ln w="127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2" name="Line 15"/>
              <p:cNvSpPr>
                <a:spLocks noChangeShapeType="1"/>
              </p:cNvSpPr>
              <p:nvPr/>
            </p:nvSpPr>
            <p:spPr bwMode="auto">
              <a:xfrm>
                <a:off x="2496" y="864"/>
                <a:ext cx="0" cy="2576"/>
              </a:xfrm>
              <a:prstGeom prst="line">
                <a:avLst/>
              </a:prstGeom>
              <a:noFill/>
              <a:ln w="127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3" name="Line 16"/>
              <p:cNvSpPr>
                <a:spLocks noChangeShapeType="1"/>
              </p:cNvSpPr>
              <p:nvPr/>
            </p:nvSpPr>
            <p:spPr bwMode="auto">
              <a:xfrm>
                <a:off x="3264" y="864"/>
                <a:ext cx="0" cy="2576"/>
              </a:xfrm>
              <a:prstGeom prst="line">
                <a:avLst/>
              </a:prstGeom>
              <a:noFill/>
              <a:ln w="127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4" name="Line 17"/>
              <p:cNvSpPr>
                <a:spLocks noChangeShapeType="1"/>
              </p:cNvSpPr>
              <p:nvPr/>
            </p:nvSpPr>
            <p:spPr bwMode="auto">
              <a:xfrm>
                <a:off x="4032" y="864"/>
                <a:ext cx="0" cy="2576"/>
              </a:xfrm>
              <a:prstGeom prst="line">
                <a:avLst/>
              </a:prstGeom>
              <a:noFill/>
              <a:ln w="12700">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25" name="Line 18"/>
              <p:cNvSpPr>
                <a:spLocks noChangeShapeType="1"/>
              </p:cNvSpPr>
              <p:nvPr/>
            </p:nvSpPr>
            <p:spPr bwMode="auto">
              <a:xfrm>
                <a:off x="4800" y="864"/>
                <a:ext cx="0" cy="2576"/>
              </a:xfrm>
              <a:prstGeom prst="line">
                <a:avLst/>
              </a:prstGeom>
              <a:noFill/>
              <a:ln w="28575" cap="sq">
                <a:solidFill>
                  <a:srgbClr val="008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grpSp>
        <p:sp>
          <p:nvSpPr>
            <p:cNvPr id="7" name="Text Box 19"/>
            <p:cNvSpPr txBox="1">
              <a:spLocks noChangeArrowheads="1"/>
            </p:cNvSpPr>
            <p:nvPr/>
          </p:nvSpPr>
          <p:spPr bwMode="auto">
            <a:xfrm>
              <a:off x="3279304" y="4469076"/>
              <a:ext cx="3381683" cy="402291"/>
            </a:xfrm>
            <a:prstGeom prst="rect">
              <a:avLst/>
            </a:prstGeom>
            <a:noFill/>
            <a:ln w="9525">
              <a:solidFill>
                <a:srgbClr val="008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spAutoFit/>
            </a:bodyPr>
            <a:lstStyle/>
            <a:p>
              <a:pPr algn="ctr">
                <a:spcBef>
                  <a:spcPct val="50000"/>
                </a:spcBef>
              </a:pPr>
              <a:r>
                <a:rPr lang="zh-CN" altLang="en-US" sz="2000" b="1"/>
                <a:t>企业</a:t>
              </a:r>
            </a:p>
          </p:txBody>
        </p:sp>
        <p:sp>
          <p:nvSpPr>
            <p:cNvPr id="8" name="Line 20"/>
            <p:cNvSpPr>
              <a:spLocks noChangeShapeType="1"/>
            </p:cNvSpPr>
            <p:nvPr/>
          </p:nvSpPr>
          <p:spPr bwMode="auto">
            <a:xfrm>
              <a:off x="1644823" y="3458865"/>
              <a:ext cx="2000829" cy="1010209"/>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9" name="Line 21"/>
            <p:cNvSpPr>
              <a:spLocks noChangeShapeType="1"/>
            </p:cNvSpPr>
            <p:nvPr/>
          </p:nvSpPr>
          <p:spPr bwMode="auto">
            <a:xfrm>
              <a:off x="3436850" y="3426642"/>
              <a:ext cx="896677" cy="104243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0" name="Line 22"/>
            <p:cNvSpPr>
              <a:spLocks noChangeShapeType="1"/>
            </p:cNvSpPr>
            <p:nvPr/>
          </p:nvSpPr>
          <p:spPr bwMode="auto">
            <a:xfrm>
              <a:off x="4932040" y="3426642"/>
              <a:ext cx="0" cy="1042432"/>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1" name="Line 23"/>
            <p:cNvSpPr>
              <a:spLocks noChangeShapeType="1"/>
            </p:cNvSpPr>
            <p:nvPr/>
          </p:nvSpPr>
          <p:spPr bwMode="auto">
            <a:xfrm flipH="1">
              <a:off x="5530554" y="3426640"/>
              <a:ext cx="1148196" cy="1042433"/>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sp>
          <p:nvSpPr>
            <p:cNvPr id="12" name="Line 24"/>
            <p:cNvSpPr>
              <a:spLocks noChangeShapeType="1"/>
            </p:cNvSpPr>
            <p:nvPr/>
          </p:nvSpPr>
          <p:spPr bwMode="auto">
            <a:xfrm flipH="1">
              <a:off x="6125554" y="3432227"/>
              <a:ext cx="2029009" cy="1036846"/>
            </a:xfrm>
            <a:prstGeom prst="line">
              <a:avLst/>
            </a:prstGeom>
            <a:noFill/>
            <a:ln w="9525">
              <a:solidFill>
                <a:srgbClr val="008000"/>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000" tIns="46800" rIns="90000" bIns="46800"/>
            <a:lstStyle/>
            <a:p>
              <a:endParaRPr lang="zh-CN" altLang="en-US" b="1"/>
            </a:p>
          </p:txBody>
        </p:sp>
      </p:grpSp>
    </p:spTree>
    <p:extLst>
      <p:ext uri="{BB962C8B-B14F-4D97-AF65-F5344CB8AC3E}">
        <p14:creationId xmlns:p14="http://schemas.microsoft.com/office/powerpoint/2010/main" val="1153974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grpSp>
        <p:nvGrpSpPr>
          <p:cNvPr id="5" name="Group 5"/>
          <p:cNvGrpSpPr>
            <a:grpSpLocks/>
          </p:cNvGrpSpPr>
          <p:nvPr/>
        </p:nvGrpSpPr>
        <p:grpSpPr bwMode="auto">
          <a:xfrm>
            <a:off x="725452" y="1556792"/>
            <a:ext cx="7554912" cy="4084637"/>
            <a:chOff x="740" y="1300"/>
            <a:chExt cx="4759" cy="2573"/>
          </a:xfrm>
        </p:grpSpPr>
        <p:sp>
          <p:nvSpPr>
            <p:cNvPr id="6" name="Freeform 6"/>
            <p:cNvSpPr>
              <a:spLocks/>
            </p:cNvSpPr>
            <p:nvPr/>
          </p:nvSpPr>
          <p:spPr bwMode="auto">
            <a:xfrm>
              <a:off x="2236" y="1480"/>
              <a:ext cx="1608" cy="624"/>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chemeClr va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 name="Freeform 7"/>
            <p:cNvSpPr>
              <a:spLocks/>
            </p:cNvSpPr>
            <p:nvPr/>
          </p:nvSpPr>
          <p:spPr bwMode="auto">
            <a:xfrm rot="5400000">
              <a:off x="4202" y="1853"/>
              <a:ext cx="830" cy="1334"/>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chemeClr va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8" name="Freeform 8"/>
            <p:cNvSpPr>
              <a:spLocks/>
            </p:cNvSpPr>
            <p:nvPr/>
          </p:nvSpPr>
          <p:spPr bwMode="auto">
            <a:xfrm flipH="1" flipV="1">
              <a:off x="2339" y="3025"/>
              <a:ext cx="1630" cy="677"/>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chemeClr va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9" name="Freeform 9"/>
            <p:cNvSpPr>
              <a:spLocks/>
            </p:cNvSpPr>
            <p:nvPr/>
          </p:nvSpPr>
          <p:spPr bwMode="auto">
            <a:xfrm rot="5400000" flipH="1" flipV="1">
              <a:off x="1168" y="1957"/>
              <a:ext cx="827" cy="1303"/>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chemeClr val="hlink"/>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0" name="Rectangle 10"/>
            <p:cNvSpPr>
              <a:spLocks noChangeArrowheads="1"/>
            </p:cNvSpPr>
            <p:nvPr/>
          </p:nvSpPr>
          <p:spPr bwMode="auto">
            <a:xfrm>
              <a:off x="2473" y="2342"/>
              <a:ext cx="1236" cy="444"/>
            </a:xfrm>
            <a:prstGeom prst="rect">
              <a:avLst/>
            </a:prstGeom>
            <a:solidFill>
              <a:schemeClr val="accent1"/>
            </a:solidFill>
            <a:ln w="6350">
              <a:solidFill>
                <a:schemeClr val="hlink"/>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1" name="Rectangle 11"/>
            <p:cNvSpPr>
              <a:spLocks noChangeArrowheads="1"/>
            </p:cNvSpPr>
            <p:nvPr/>
          </p:nvSpPr>
          <p:spPr bwMode="auto">
            <a:xfrm>
              <a:off x="2282" y="1300"/>
              <a:ext cx="171" cy="171"/>
            </a:xfrm>
            <a:prstGeom prst="rect">
              <a:avLst/>
            </a:prstGeom>
            <a:solidFill>
              <a:schemeClr val="hlink"/>
            </a:solidFill>
            <a:ln>
              <a:noFill/>
            </a:ln>
            <a:effectLst/>
            <a:extLs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2000" b="1">
                  <a:solidFill>
                    <a:schemeClr val="bg1"/>
                  </a:solidFill>
                  <a:latin typeface="楷体_GB2312" pitchFamily="49" charset="-122"/>
                  <a:ea typeface="楷体_GB2312" pitchFamily="49" charset="-122"/>
                </a:rPr>
                <a:t>1</a:t>
              </a:r>
            </a:p>
          </p:txBody>
        </p:sp>
        <p:sp>
          <p:nvSpPr>
            <p:cNvPr id="12" name="Rectangle 12"/>
            <p:cNvSpPr>
              <a:spLocks noChangeArrowheads="1"/>
            </p:cNvSpPr>
            <p:nvPr/>
          </p:nvSpPr>
          <p:spPr bwMode="auto">
            <a:xfrm>
              <a:off x="5328" y="2153"/>
              <a:ext cx="171" cy="171"/>
            </a:xfrm>
            <a:prstGeom prst="rect">
              <a:avLst/>
            </a:prstGeom>
            <a:solidFill>
              <a:schemeClr val="hlink"/>
            </a:solidFill>
            <a:ln>
              <a:noFill/>
            </a:ln>
            <a:effectLst/>
            <a:extLs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2000" b="1">
                  <a:solidFill>
                    <a:schemeClr val="bg1"/>
                  </a:solidFill>
                  <a:latin typeface="楷体_GB2312" pitchFamily="49" charset="-122"/>
                  <a:ea typeface="楷体_GB2312" pitchFamily="49" charset="-122"/>
                </a:rPr>
                <a:t>2</a:t>
              </a:r>
            </a:p>
          </p:txBody>
        </p:sp>
        <p:sp>
          <p:nvSpPr>
            <p:cNvPr id="13" name="Rectangle 13"/>
            <p:cNvSpPr>
              <a:spLocks noChangeArrowheads="1"/>
            </p:cNvSpPr>
            <p:nvPr/>
          </p:nvSpPr>
          <p:spPr bwMode="auto">
            <a:xfrm>
              <a:off x="3751" y="3702"/>
              <a:ext cx="171" cy="171"/>
            </a:xfrm>
            <a:prstGeom prst="rect">
              <a:avLst/>
            </a:prstGeom>
            <a:solidFill>
              <a:schemeClr val="hlink"/>
            </a:solidFill>
            <a:ln>
              <a:noFill/>
            </a:ln>
            <a:effectLst/>
            <a:extLs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2000" b="1">
                  <a:solidFill>
                    <a:schemeClr val="bg1"/>
                  </a:solidFill>
                  <a:latin typeface="楷体_GB2312" pitchFamily="49" charset="-122"/>
                  <a:ea typeface="楷体_GB2312" pitchFamily="49" charset="-122"/>
                </a:rPr>
                <a:t>3</a:t>
              </a:r>
            </a:p>
          </p:txBody>
        </p:sp>
        <p:sp>
          <p:nvSpPr>
            <p:cNvPr id="14" name="Rectangle 14"/>
            <p:cNvSpPr>
              <a:spLocks noChangeArrowheads="1"/>
            </p:cNvSpPr>
            <p:nvPr/>
          </p:nvSpPr>
          <p:spPr bwMode="auto">
            <a:xfrm>
              <a:off x="740" y="2809"/>
              <a:ext cx="171" cy="171"/>
            </a:xfrm>
            <a:prstGeom prst="rect">
              <a:avLst/>
            </a:prstGeom>
            <a:solidFill>
              <a:schemeClr val="hlink"/>
            </a:solidFill>
            <a:ln>
              <a:noFill/>
            </a:ln>
            <a:effectLst/>
            <a:extLst>
              <a:ext uri="{91240B29-F687-4F45-9708-019B960494DF}">
                <a14:hiddenLine xmlns:a14="http://schemas.microsoft.com/office/drawing/2010/main" w="6350">
                  <a:solidFill>
                    <a:schemeClr val="hlink"/>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eaLnBrk="0" hangingPunct="0"/>
              <a:r>
                <a:rPr lang="en-US" altLang="zh-CN" sz="2000" b="1">
                  <a:solidFill>
                    <a:schemeClr val="bg1"/>
                  </a:solidFill>
                  <a:latin typeface="楷体_GB2312" pitchFamily="49" charset="-122"/>
                  <a:ea typeface="楷体_GB2312" pitchFamily="49" charset="-122"/>
                </a:rPr>
                <a:t>4</a:t>
              </a:r>
            </a:p>
          </p:txBody>
        </p:sp>
        <p:sp>
          <p:nvSpPr>
            <p:cNvPr id="15" name="Text Box 15"/>
            <p:cNvSpPr txBox="1">
              <a:spLocks noChangeArrowheads="1"/>
            </p:cNvSpPr>
            <p:nvPr/>
          </p:nvSpPr>
          <p:spPr bwMode="auto">
            <a:xfrm>
              <a:off x="2240" y="1546"/>
              <a:ext cx="160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endParaRPr lang="zh-CN" altLang="zh-CN" sz="2000" b="1">
                <a:solidFill>
                  <a:srgbClr val="000000"/>
                </a:solidFill>
                <a:latin typeface="楷体_GB2312" pitchFamily="49" charset="-122"/>
                <a:ea typeface="楷体_GB2312" pitchFamily="49" charset="-122"/>
              </a:endParaRPr>
            </a:p>
          </p:txBody>
        </p:sp>
        <p:sp>
          <p:nvSpPr>
            <p:cNvPr id="16" name="Text Box 16"/>
            <p:cNvSpPr txBox="1">
              <a:spLocks noChangeArrowheads="1"/>
            </p:cNvSpPr>
            <p:nvPr/>
          </p:nvSpPr>
          <p:spPr bwMode="auto">
            <a:xfrm>
              <a:off x="4439" y="2425"/>
              <a:ext cx="76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endParaRPr lang="zh-CN" altLang="zh-CN" sz="2000" b="1">
                <a:solidFill>
                  <a:srgbClr val="000000"/>
                </a:solidFill>
                <a:latin typeface="楷体_GB2312" pitchFamily="49" charset="-122"/>
                <a:ea typeface="楷体_GB2312" pitchFamily="49" charset="-122"/>
              </a:endParaRPr>
            </a:p>
          </p:txBody>
        </p:sp>
        <p:sp>
          <p:nvSpPr>
            <p:cNvPr id="17" name="Text Box 17"/>
            <p:cNvSpPr txBox="1">
              <a:spLocks noChangeArrowheads="1"/>
            </p:cNvSpPr>
            <p:nvPr/>
          </p:nvSpPr>
          <p:spPr bwMode="auto">
            <a:xfrm>
              <a:off x="2293" y="3352"/>
              <a:ext cx="160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endParaRPr lang="zh-CN" altLang="zh-CN" sz="2000" b="1">
                <a:solidFill>
                  <a:srgbClr val="000000"/>
                </a:solidFill>
                <a:latin typeface="楷体_GB2312" pitchFamily="49" charset="-122"/>
                <a:ea typeface="楷体_GB2312" pitchFamily="49" charset="-122"/>
              </a:endParaRPr>
            </a:p>
          </p:txBody>
        </p:sp>
        <p:sp>
          <p:nvSpPr>
            <p:cNvPr id="18" name="Text Box 18"/>
            <p:cNvSpPr txBox="1">
              <a:spLocks noChangeArrowheads="1"/>
            </p:cNvSpPr>
            <p:nvPr/>
          </p:nvSpPr>
          <p:spPr bwMode="auto">
            <a:xfrm>
              <a:off x="915" y="2474"/>
              <a:ext cx="76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endParaRPr lang="zh-CN" altLang="zh-CN" sz="2000" b="1">
                <a:solidFill>
                  <a:srgbClr val="000000"/>
                </a:solidFill>
                <a:latin typeface="楷体_GB2312" pitchFamily="49" charset="-122"/>
                <a:ea typeface="楷体_GB2312" pitchFamily="49" charset="-122"/>
              </a:endParaRPr>
            </a:p>
          </p:txBody>
        </p:sp>
        <p:sp>
          <p:nvSpPr>
            <p:cNvPr id="19" name="Rectangle 19"/>
            <p:cNvSpPr>
              <a:spLocks noChangeArrowheads="1"/>
            </p:cNvSpPr>
            <p:nvPr/>
          </p:nvSpPr>
          <p:spPr bwMode="auto">
            <a:xfrm>
              <a:off x="2744" y="2423"/>
              <a:ext cx="679"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b="1">
                  <a:solidFill>
                    <a:srgbClr val="FFFF00"/>
                  </a:solidFill>
                  <a:latin typeface="楷体_GB2312" pitchFamily="49" charset="-122"/>
                  <a:ea typeface="楷体_GB2312" pitchFamily="49" charset="-122"/>
                </a:rPr>
                <a:t>竞争者</a:t>
              </a:r>
              <a:r>
                <a:rPr lang="zh-CN" altLang="en-US" sz="2000">
                  <a:latin typeface="楷体_GB2312" pitchFamily="49" charset="-122"/>
                  <a:ea typeface="楷体_GB2312" pitchFamily="49" charset="-122"/>
                </a:rPr>
                <a:t> </a:t>
              </a:r>
            </a:p>
          </p:txBody>
        </p:sp>
        <p:sp>
          <p:nvSpPr>
            <p:cNvPr id="20" name="Rectangle 20"/>
            <p:cNvSpPr>
              <a:spLocks noChangeArrowheads="1"/>
            </p:cNvSpPr>
            <p:nvPr/>
          </p:nvSpPr>
          <p:spPr bwMode="auto">
            <a:xfrm>
              <a:off x="2500" y="1697"/>
              <a:ext cx="100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b="1">
                  <a:latin typeface="楷体_GB2312" pitchFamily="49" charset="-122"/>
                  <a:ea typeface="楷体_GB2312" pitchFamily="49" charset="-122"/>
                </a:rPr>
                <a:t>愿望竞争者</a:t>
              </a:r>
              <a:r>
                <a:rPr lang="zh-CN" altLang="en-US" sz="2000">
                  <a:latin typeface="楷体_GB2312" pitchFamily="49" charset="-122"/>
                  <a:ea typeface="楷体_GB2312" pitchFamily="49" charset="-122"/>
                </a:rPr>
                <a:t> </a:t>
              </a:r>
            </a:p>
          </p:txBody>
        </p:sp>
        <p:sp>
          <p:nvSpPr>
            <p:cNvPr id="21" name="Rectangle 21"/>
            <p:cNvSpPr>
              <a:spLocks noChangeArrowheads="1"/>
            </p:cNvSpPr>
            <p:nvPr/>
          </p:nvSpPr>
          <p:spPr bwMode="auto">
            <a:xfrm>
              <a:off x="4204" y="2189"/>
              <a:ext cx="100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b="1">
                  <a:latin typeface="楷体_GB2312" pitchFamily="49" charset="-122"/>
                  <a:ea typeface="楷体_GB2312" pitchFamily="49" charset="-122"/>
                </a:rPr>
                <a:t>一般竞争者</a:t>
              </a:r>
              <a:r>
                <a:rPr lang="zh-CN" altLang="en-US" sz="2000">
                  <a:latin typeface="楷体_GB2312" pitchFamily="49" charset="-122"/>
                  <a:ea typeface="楷体_GB2312" pitchFamily="49" charset="-122"/>
                </a:rPr>
                <a:t> </a:t>
              </a:r>
            </a:p>
          </p:txBody>
        </p:sp>
        <p:sp>
          <p:nvSpPr>
            <p:cNvPr id="22" name="Rectangle 22"/>
            <p:cNvSpPr>
              <a:spLocks noChangeArrowheads="1"/>
            </p:cNvSpPr>
            <p:nvPr/>
          </p:nvSpPr>
          <p:spPr bwMode="auto">
            <a:xfrm>
              <a:off x="2381" y="3123"/>
              <a:ext cx="1323"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b="1">
                  <a:latin typeface="楷体_GB2312" pitchFamily="49" charset="-122"/>
                  <a:ea typeface="楷体_GB2312" pitchFamily="49" charset="-122"/>
                </a:rPr>
                <a:t>产品形式竞争者</a:t>
              </a:r>
              <a:r>
                <a:rPr lang="zh-CN" altLang="en-US" sz="2000">
                  <a:latin typeface="楷体_GB2312" pitchFamily="49" charset="-122"/>
                  <a:ea typeface="楷体_GB2312" pitchFamily="49" charset="-122"/>
                </a:rPr>
                <a:t> </a:t>
              </a:r>
            </a:p>
          </p:txBody>
        </p:sp>
        <p:sp>
          <p:nvSpPr>
            <p:cNvPr id="23" name="Rectangle 23"/>
            <p:cNvSpPr>
              <a:spLocks noChangeArrowheads="1"/>
            </p:cNvSpPr>
            <p:nvPr/>
          </p:nvSpPr>
          <p:spPr bwMode="auto">
            <a:xfrm>
              <a:off x="920" y="2633"/>
              <a:ext cx="100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000" b="1" dirty="0">
                  <a:latin typeface="楷体_GB2312" pitchFamily="49" charset="-122"/>
                  <a:ea typeface="楷体_GB2312" pitchFamily="49" charset="-122"/>
                </a:rPr>
                <a:t>品牌竞争者</a:t>
              </a:r>
              <a:r>
                <a:rPr lang="zh-CN" altLang="en-US" sz="2000" dirty="0">
                  <a:latin typeface="楷体_GB2312" pitchFamily="49" charset="-122"/>
                  <a:ea typeface="楷体_GB2312" pitchFamily="49" charset="-122"/>
                </a:rPr>
                <a:t> </a:t>
              </a:r>
            </a:p>
          </p:txBody>
        </p:sp>
      </p:grpSp>
    </p:spTree>
    <p:extLst>
      <p:ext uri="{BB962C8B-B14F-4D97-AF65-F5344CB8AC3E}">
        <p14:creationId xmlns:p14="http://schemas.microsoft.com/office/powerpoint/2010/main" val="227726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4)">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59294" y="977901"/>
            <a:ext cx="8103708" cy="5338764"/>
          </a:xfrm>
        </p:spPr>
        <p:txBody>
          <a:bodyPr/>
          <a:lstStyle/>
          <a:p>
            <a:pPr marL="0" indent="0">
              <a:buNone/>
            </a:pPr>
            <a:r>
              <a:rPr lang="en-US" altLang="zh-CN" sz="2400" dirty="0"/>
              <a:t>6.</a:t>
            </a:r>
            <a:r>
              <a:rPr lang="zh-CN" altLang="en-US" sz="2400" dirty="0"/>
              <a:t>公众</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grpSp>
        <p:nvGrpSpPr>
          <p:cNvPr id="5" name="Group 6"/>
          <p:cNvGrpSpPr>
            <a:grpSpLocks/>
          </p:cNvGrpSpPr>
          <p:nvPr/>
        </p:nvGrpSpPr>
        <p:grpSpPr bwMode="auto">
          <a:xfrm>
            <a:off x="659293" y="3573016"/>
            <a:ext cx="5946774" cy="3960440"/>
            <a:chOff x="612" y="1525"/>
            <a:chExt cx="4808" cy="2041"/>
          </a:xfrm>
        </p:grpSpPr>
        <p:grpSp>
          <p:nvGrpSpPr>
            <p:cNvPr id="6" name="Group 7"/>
            <p:cNvGrpSpPr>
              <a:grpSpLocks/>
            </p:cNvGrpSpPr>
            <p:nvPr/>
          </p:nvGrpSpPr>
          <p:grpSpPr bwMode="auto">
            <a:xfrm>
              <a:off x="612" y="1525"/>
              <a:ext cx="4808" cy="1360"/>
              <a:chOff x="-68" y="73"/>
              <a:chExt cx="5624" cy="3266"/>
            </a:xfrm>
          </p:grpSpPr>
          <p:cxnSp>
            <p:nvCxnSpPr>
              <p:cNvPr id="13" name="AutoShape 8"/>
              <p:cNvCxnSpPr>
                <a:cxnSpLocks noChangeShapeType="1"/>
              </p:cNvCxnSpPr>
              <p:nvPr/>
            </p:nvCxnSpPr>
            <p:spPr bwMode="auto">
              <a:xfrm>
                <a:off x="1565" y="1162"/>
                <a:ext cx="1587" cy="544"/>
              </a:xfrm>
              <a:prstGeom prst="bentConnector3">
                <a:avLst>
                  <a:gd name="adj1" fmla="val 49968"/>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AutoShape 9"/>
              <p:cNvCxnSpPr>
                <a:cxnSpLocks noChangeShapeType="1"/>
              </p:cNvCxnSpPr>
              <p:nvPr/>
            </p:nvCxnSpPr>
            <p:spPr bwMode="auto">
              <a:xfrm>
                <a:off x="3152" y="1706"/>
                <a:ext cx="793" cy="544"/>
              </a:xfrm>
              <a:prstGeom prst="bentConnector3">
                <a:avLst>
                  <a:gd name="adj1" fmla="val -1046"/>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AutoShape 10"/>
              <p:cNvCxnSpPr>
                <a:cxnSpLocks noChangeShapeType="1"/>
              </p:cNvCxnSpPr>
              <p:nvPr/>
            </p:nvCxnSpPr>
            <p:spPr bwMode="auto">
              <a:xfrm>
                <a:off x="3969" y="2251"/>
                <a:ext cx="793" cy="544"/>
              </a:xfrm>
              <a:prstGeom prst="bentConnector3">
                <a:avLst>
                  <a:gd name="adj1" fmla="val -1046"/>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AutoShape 11"/>
              <p:cNvCxnSpPr>
                <a:cxnSpLocks noChangeShapeType="1"/>
              </p:cNvCxnSpPr>
              <p:nvPr/>
            </p:nvCxnSpPr>
            <p:spPr bwMode="auto">
              <a:xfrm>
                <a:off x="4763" y="2795"/>
                <a:ext cx="793" cy="544"/>
              </a:xfrm>
              <a:prstGeom prst="bentConnector3">
                <a:avLst>
                  <a:gd name="adj1" fmla="val -1046"/>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AutoShape 12"/>
              <p:cNvCxnSpPr>
                <a:cxnSpLocks noChangeShapeType="1"/>
              </p:cNvCxnSpPr>
              <p:nvPr/>
            </p:nvCxnSpPr>
            <p:spPr bwMode="auto">
              <a:xfrm>
                <a:off x="-68" y="73"/>
                <a:ext cx="1587" cy="544"/>
              </a:xfrm>
              <a:prstGeom prst="bentConnector3">
                <a:avLst>
                  <a:gd name="adj1" fmla="val 49968"/>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AutoShape 13"/>
              <p:cNvCxnSpPr>
                <a:cxnSpLocks noChangeShapeType="1"/>
              </p:cNvCxnSpPr>
              <p:nvPr/>
            </p:nvCxnSpPr>
            <p:spPr bwMode="auto">
              <a:xfrm>
                <a:off x="748" y="618"/>
                <a:ext cx="1587" cy="544"/>
              </a:xfrm>
              <a:prstGeom prst="bentConnector3">
                <a:avLst>
                  <a:gd name="adj1" fmla="val 49968"/>
                </a:avLst>
              </a:prstGeom>
              <a:noFill/>
              <a:ln w="38100">
                <a:solidFill>
                  <a:srgbClr val="CC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 name="Text Box 14"/>
            <p:cNvSpPr txBox="1">
              <a:spLocks noChangeArrowheads="1"/>
            </p:cNvSpPr>
            <p:nvPr/>
          </p:nvSpPr>
          <p:spPr bwMode="auto">
            <a:xfrm>
              <a:off x="822" y="1570"/>
              <a:ext cx="289" cy="154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a:solidFill>
                    <a:srgbClr val="000000"/>
                  </a:solidFill>
                  <a:latin typeface="Arial" panose="020B0604020202020204" pitchFamily="34" charset="0"/>
                  <a:ea typeface="楷体_GB2312" pitchFamily="49" charset="-122"/>
                </a:rPr>
                <a:t>金融公众</a:t>
              </a:r>
            </a:p>
          </p:txBody>
        </p:sp>
        <p:sp>
          <p:nvSpPr>
            <p:cNvPr id="8" name="Text Box 15"/>
            <p:cNvSpPr txBox="1">
              <a:spLocks noChangeArrowheads="1"/>
            </p:cNvSpPr>
            <p:nvPr/>
          </p:nvSpPr>
          <p:spPr bwMode="auto">
            <a:xfrm>
              <a:off x="1472" y="1797"/>
              <a:ext cx="289" cy="154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a:solidFill>
                    <a:srgbClr val="000000"/>
                  </a:solidFill>
                  <a:latin typeface="Arial" panose="020B0604020202020204" pitchFamily="34" charset="0"/>
                  <a:ea typeface="楷体_GB2312" pitchFamily="49" charset="-122"/>
                </a:rPr>
                <a:t>媒体公众</a:t>
              </a:r>
            </a:p>
          </p:txBody>
        </p:sp>
        <p:sp>
          <p:nvSpPr>
            <p:cNvPr id="9" name="Text Box 16"/>
            <p:cNvSpPr txBox="1">
              <a:spLocks noChangeArrowheads="1"/>
            </p:cNvSpPr>
            <p:nvPr/>
          </p:nvSpPr>
          <p:spPr bwMode="auto">
            <a:xfrm>
              <a:off x="2197" y="2024"/>
              <a:ext cx="289" cy="154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a:solidFill>
                    <a:srgbClr val="000000"/>
                  </a:solidFill>
                  <a:latin typeface="Arial" panose="020B0604020202020204" pitchFamily="34" charset="0"/>
                  <a:ea typeface="楷体_GB2312" pitchFamily="49" charset="-122"/>
                </a:rPr>
                <a:t>政府公众</a:t>
              </a:r>
            </a:p>
          </p:txBody>
        </p:sp>
        <p:sp>
          <p:nvSpPr>
            <p:cNvPr id="10" name="Text Box 17"/>
            <p:cNvSpPr txBox="1">
              <a:spLocks noChangeArrowheads="1"/>
            </p:cNvSpPr>
            <p:nvPr/>
          </p:nvSpPr>
          <p:spPr bwMode="auto">
            <a:xfrm>
              <a:off x="2794" y="2205"/>
              <a:ext cx="373" cy="953"/>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dirty="0">
                  <a:solidFill>
                    <a:srgbClr val="000000"/>
                  </a:solidFill>
                  <a:latin typeface="Arial" panose="020B0604020202020204" pitchFamily="34" charset="0"/>
                  <a:ea typeface="楷体_GB2312" pitchFamily="49" charset="-122"/>
                </a:rPr>
                <a:t>民间团体公众</a:t>
              </a:r>
            </a:p>
          </p:txBody>
        </p:sp>
        <p:sp>
          <p:nvSpPr>
            <p:cNvPr id="11" name="Text Box 18"/>
            <p:cNvSpPr txBox="1">
              <a:spLocks noChangeArrowheads="1"/>
            </p:cNvSpPr>
            <p:nvPr/>
          </p:nvSpPr>
          <p:spPr bwMode="auto">
            <a:xfrm>
              <a:off x="3549" y="2439"/>
              <a:ext cx="373" cy="788"/>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dirty="0">
                  <a:solidFill>
                    <a:srgbClr val="000000"/>
                  </a:solidFill>
                  <a:latin typeface="Arial" panose="020B0604020202020204" pitchFamily="34" charset="0"/>
                  <a:ea typeface="楷体_GB2312" pitchFamily="49" charset="-122"/>
                </a:rPr>
                <a:t>社区公众</a:t>
              </a:r>
            </a:p>
          </p:txBody>
        </p:sp>
        <p:sp>
          <p:nvSpPr>
            <p:cNvPr id="12" name="Text Box 19"/>
            <p:cNvSpPr txBox="1">
              <a:spLocks noChangeArrowheads="1"/>
            </p:cNvSpPr>
            <p:nvPr/>
          </p:nvSpPr>
          <p:spPr bwMode="auto">
            <a:xfrm>
              <a:off x="4329" y="2659"/>
              <a:ext cx="289" cy="726"/>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b="1" dirty="0">
                  <a:solidFill>
                    <a:srgbClr val="000000"/>
                  </a:solidFill>
                  <a:latin typeface="Arial" panose="020B0604020202020204" pitchFamily="34" charset="0"/>
                  <a:ea typeface="楷体_GB2312" pitchFamily="49" charset="-122"/>
                </a:rPr>
                <a:t>一般公众</a:t>
              </a:r>
            </a:p>
          </p:txBody>
        </p:sp>
      </p:grpSp>
      <p:sp>
        <p:nvSpPr>
          <p:cNvPr id="19" name="矩形 18"/>
          <p:cNvSpPr/>
          <p:nvPr/>
        </p:nvSpPr>
        <p:spPr>
          <a:xfrm>
            <a:off x="3461995" y="1013950"/>
            <a:ext cx="5501866" cy="3785652"/>
          </a:xfrm>
          <a:prstGeom prst="rect">
            <a:avLst/>
          </a:prstGeom>
        </p:spPr>
        <p:txBody>
          <a:bodyPr wrap="square">
            <a:spAutoFit/>
          </a:bodyPr>
          <a:lstStyle/>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金融公众</a:t>
            </a:r>
            <a:r>
              <a:rPr lang="zh-CN" altLang="en-US" sz="2000" dirty="0">
                <a:latin typeface="+mn-ea"/>
              </a:rPr>
              <a:t>。金融公众影响公司的融资能力。</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媒体公众</a:t>
            </a:r>
            <a:r>
              <a:rPr lang="zh-CN" altLang="en-US" sz="2000" dirty="0">
                <a:latin typeface="+mn-ea"/>
              </a:rPr>
              <a:t>。媒体公众掌控新闻、报道和社论。</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政府公众</a:t>
            </a:r>
            <a:r>
              <a:rPr lang="zh-CN" altLang="en-US" sz="2000" dirty="0">
                <a:latin typeface="+mn-ea"/>
              </a:rPr>
              <a:t>。管理层必须考虑政府的要求。</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民间团体公众</a:t>
            </a:r>
            <a:r>
              <a:rPr lang="zh-CN" altLang="en-US" sz="2000" dirty="0">
                <a:latin typeface="+mn-ea"/>
              </a:rPr>
              <a:t>。公司的市场营销决策也许会受到消费者组织、环境保护团体、少数民族团体和其他民间组织的质疑。</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社区公众</a:t>
            </a:r>
            <a:r>
              <a:rPr lang="zh-CN" altLang="en-US" sz="2000" dirty="0">
                <a:latin typeface="+mn-ea"/>
              </a:rPr>
              <a:t>。社区公众包括公司营业场所附近的居民和社区组织。</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一般公众</a:t>
            </a:r>
            <a:r>
              <a:rPr lang="zh-CN" altLang="en-US" sz="2000" dirty="0">
                <a:latin typeface="+mn-ea"/>
              </a:rPr>
              <a:t>。公司需要考虑一般公众对其产品和行为的态度。</a:t>
            </a:r>
            <a:endParaRPr lang="en-US" altLang="zh-CN" sz="2000" dirty="0">
              <a:latin typeface="+mn-ea"/>
            </a:endParaRPr>
          </a:p>
          <a:p>
            <a:pPr marL="182563" lvl="0" indent="-182563" algn="just">
              <a:lnSpc>
                <a:spcPct val="100000"/>
              </a:lnSpc>
              <a:buClr>
                <a:srgbClr val="C00000"/>
              </a:buClr>
              <a:buSzPct val="80000"/>
              <a:buNone/>
            </a:pPr>
            <a:r>
              <a:rPr lang="en-US" altLang="zh-CN" sz="2000" dirty="0">
                <a:latin typeface="+mn-ea"/>
              </a:rPr>
              <a:t>●</a:t>
            </a:r>
            <a:r>
              <a:rPr lang="zh-CN" altLang="en-US" sz="2000" b="1" dirty="0">
                <a:latin typeface="+mn-ea"/>
              </a:rPr>
              <a:t>内部公众</a:t>
            </a:r>
            <a:r>
              <a:rPr lang="zh-CN" altLang="en-US" sz="2000" dirty="0">
                <a:latin typeface="+mn-ea"/>
              </a:rPr>
              <a:t>。内部公众包括员工、管理者、志愿者以及董事会成员。</a:t>
            </a:r>
          </a:p>
        </p:txBody>
      </p:sp>
    </p:spTree>
    <p:extLst>
      <p:ext uri="{BB962C8B-B14F-4D97-AF65-F5344CB8AC3E}">
        <p14:creationId xmlns:p14="http://schemas.microsoft.com/office/powerpoint/2010/main" val="2930296172"/>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1252</TotalTime>
  <Words>2353</Words>
  <Application>Microsoft Office PowerPoint</Application>
  <PresentationFormat>全屏显示(4:3)</PresentationFormat>
  <Paragraphs>255</Paragraphs>
  <Slides>29</Slides>
  <Notes>3</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29</vt:i4>
      </vt:variant>
    </vt:vector>
  </HeadingPairs>
  <TitlesOfParts>
    <vt:vector size="47" baseType="lpstr">
      <vt:lpstr>方正大标宋简体</vt:lpstr>
      <vt:lpstr>方正大黑简体</vt:lpstr>
      <vt:lpstr>华文细黑</vt:lpstr>
      <vt:lpstr>华文中宋</vt:lpstr>
      <vt:lpstr>楷体_GB2312</vt:lpstr>
      <vt:lpstr>宋体</vt:lpstr>
      <vt:lpstr>微软雅黑</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3.1  市场营销环境概述</vt:lpstr>
      <vt:lpstr>PowerPoint 演示文稿</vt:lpstr>
      <vt:lpstr>3.2  汽车营销微观环境 </vt:lpstr>
      <vt:lpstr>PowerPoint 演示文稿</vt:lpstr>
      <vt:lpstr>PowerPoint 演示文稿</vt:lpstr>
      <vt:lpstr>PowerPoint 演示文稿</vt:lpstr>
      <vt:lpstr>PowerPoint 演示文稿</vt:lpstr>
      <vt:lpstr>PowerPoint 演示文稿</vt:lpstr>
      <vt:lpstr>PowerPoint 演示文稿</vt:lpstr>
      <vt:lpstr>3.3  汽车营销宏观环境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3.4  市场营销环境分析 </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248</cp:revision>
  <dcterms:created xsi:type="dcterms:W3CDTF">2018-03-08T02:05:52Z</dcterms:created>
  <dcterms:modified xsi:type="dcterms:W3CDTF">2022-04-13T01:48:55Z</dcterms:modified>
</cp:coreProperties>
</file>